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g" ContentType="image/jpeg"/>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3" r:id="rId1"/>
  </p:sldMasterIdLst>
  <p:notesMasterIdLst>
    <p:notesMasterId r:id="rId22"/>
  </p:notesMasterIdLst>
  <p:sldIdLst>
    <p:sldId id="256" r:id="rId2"/>
    <p:sldId id="258" r:id="rId3"/>
    <p:sldId id="284" r:id="rId4"/>
    <p:sldId id="295" r:id="rId5"/>
    <p:sldId id="259" r:id="rId6"/>
    <p:sldId id="265" r:id="rId7"/>
    <p:sldId id="263" r:id="rId8"/>
    <p:sldId id="293" r:id="rId9"/>
    <p:sldId id="281" r:id="rId10"/>
    <p:sldId id="280" r:id="rId11"/>
    <p:sldId id="294" r:id="rId12"/>
    <p:sldId id="289" r:id="rId13"/>
    <p:sldId id="279" r:id="rId14"/>
    <p:sldId id="287" r:id="rId15"/>
    <p:sldId id="290" r:id="rId16"/>
    <p:sldId id="268" r:id="rId17"/>
    <p:sldId id="282" r:id="rId18"/>
    <p:sldId id="291" r:id="rId19"/>
    <p:sldId id="292"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Nasre" userId="41038caf5b950344" providerId="LiveId" clId="{45E7694D-D4C7-4242-AEC0-FB34C8285077}"/>
    <pc:docChg chg="modSld sldOrd">
      <pc:chgData name="Nikita Nasre" userId="41038caf5b950344" providerId="LiveId" clId="{45E7694D-D4C7-4242-AEC0-FB34C8285077}" dt="2025-12-19T03:48:43.128" v="12" actId="1076"/>
      <pc:docMkLst>
        <pc:docMk/>
      </pc:docMkLst>
      <pc:sldChg chg="modSp mod">
        <pc:chgData name="Nikita Nasre" userId="41038caf5b950344" providerId="LiveId" clId="{45E7694D-D4C7-4242-AEC0-FB34C8285077}" dt="2025-12-18T18:43:13.644" v="11" actId="20577"/>
        <pc:sldMkLst>
          <pc:docMk/>
          <pc:sldMk cId="808556456" sldId="265"/>
        </pc:sldMkLst>
        <pc:spChg chg="mod">
          <ac:chgData name="Nikita Nasre" userId="41038caf5b950344" providerId="LiveId" clId="{45E7694D-D4C7-4242-AEC0-FB34C8285077}" dt="2025-12-18T18:43:13.644" v="11" actId="20577"/>
          <ac:spMkLst>
            <pc:docMk/>
            <pc:sldMk cId="808556456" sldId="265"/>
            <ac:spMk id="12" creationId="{7368EF69-75FF-0D62-689B-0A343A63B80C}"/>
          </ac:spMkLst>
        </pc:spChg>
      </pc:sldChg>
      <pc:sldChg chg="ord">
        <pc:chgData name="Nikita Nasre" userId="41038caf5b950344" providerId="LiveId" clId="{45E7694D-D4C7-4242-AEC0-FB34C8285077}" dt="2025-12-18T18:13:23.696" v="1"/>
        <pc:sldMkLst>
          <pc:docMk/>
          <pc:sldMk cId="4283797608" sldId="280"/>
        </pc:sldMkLst>
      </pc:sldChg>
      <pc:sldChg chg="modSp mod">
        <pc:chgData name="Nikita Nasre" userId="41038caf5b950344" providerId="LiveId" clId="{45E7694D-D4C7-4242-AEC0-FB34C8285077}" dt="2025-12-19T03:48:43.128" v="12" actId="1076"/>
        <pc:sldMkLst>
          <pc:docMk/>
          <pc:sldMk cId="1708184625" sldId="290"/>
        </pc:sldMkLst>
        <pc:picChg chg="mod">
          <ac:chgData name="Nikita Nasre" userId="41038caf5b950344" providerId="LiveId" clId="{45E7694D-D4C7-4242-AEC0-FB34C8285077}" dt="2025-12-19T03:48:43.128" v="12" actId="1076"/>
          <ac:picMkLst>
            <pc:docMk/>
            <pc:sldMk cId="1708184625" sldId="290"/>
            <ac:picMk id="4" creationId="{B5FE7337-6D36-967E-DD5F-F76189D82A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1EC72-0CE2-4D0A-99E7-DED2C442F4F1}" type="datetimeFigureOut">
              <a:rPr lang="en-IN" smtClean="0"/>
              <a:t>19-12-2025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FB9E8-10C4-4DBC-A1A5-EBAC85F65CAE}" type="slidenum">
              <a:rPr lang="en-IN" smtClean="0"/>
              <a:t>‹#›</a:t>
            </a:fld>
            <a:endParaRPr lang="en-IN"/>
          </a:p>
        </p:txBody>
      </p:sp>
    </p:spTree>
    <p:extLst>
      <p:ext uri="{BB962C8B-B14F-4D97-AF65-F5344CB8AC3E}">
        <p14:creationId xmlns:p14="http://schemas.microsoft.com/office/powerpoint/2010/main" val="3953982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9FB9E8-10C4-4DBC-A1A5-EBAC85F65CAE}" type="slidenum">
              <a:rPr lang="en-IN" smtClean="0"/>
              <a:t>1</a:t>
            </a:fld>
            <a:endParaRPr lang="en-IN"/>
          </a:p>
        </p:txBody>
      </p:sp>
    </p:spTree>
    <p:extLst>
      <p:ext uri="{BB962C8B-B14F-4D97-AF65-F5344CB8AC3E}">
        <p14:creationId xmlns:p14="http://schemas.microsoft.com/office/powerpoint/2010/main" val="136617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9FB9E8-10C4-4DBC-A1A5-EBAC85F65CAE}" type="slidenum">
              <a:rPr lang="en-IN" smtClean="0"/>
              <a:t>14</a:t>
            </a:fld>
            <a:endParaRPr lang="en-IN"/>
          </a:p>
        </p:txBody>
      </p:sp>
    </p:spTree>
    <p:extLst>
      <p:ext uri="{BB962C8B-B14F-4D97-AF65-F5344CB8AC3E}">
        <p14:creationId xmlns:p14="http://schemas.microsoft.com/office/powerpoint/2010/main" val="427691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579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0316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56862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4963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70591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0243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9827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40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97216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305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023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134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138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1808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1273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216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12/19/2025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1641126"/>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pytorch.org/docs/stable/distributed.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BA67-270F-AC6D-6B42-E394FF941058}"/>
              </a:ext>
            </a:extLst>
          </p:cNvPr>
          <p:cNvSpPr>
            <a:spLocks noGrp="1"/>
          </p:cNvSpPr>
          <p:nvPr>
            <p:ph type="ctrTitle"/>
          </p:nvPr>
        </p:nvSpPr>
        <p:spPr>
          <a:xfrm>
            <a:off x="1371600" y="109729"/>
            <a:ext cx="9225131" cy="1370280"/>
          </a:xfrm>
        </p:spPr>
        <p:txBody>
          <a:bodyPr>
            <a:normAutofit fontScale="90000"/>
          </a:bodyPr>
          <a:lstStyle/>
          <a:p>
            <a:pPr algn="ctr"/>
            <a:br>
              <a:rPr lang="en-US" sz="1600" dirty="0">
                <a:solidFill>
                  <a:schemeClr val="tx2">
                    <a:lumMod val="75000"/>
                  </a:schemeClr>
                </a:solidFill>
              </a:rPr>
            </a:br>
            <a:br>
              <a:rPr lang="en-US" sz="1600" dirty="0">
                <a:solidFill>
                  <a:schemeClr val="tx2">
                    <a:lumMod val="75000"/>
                  </a:schemeClr>
                </a:solidFill>
              </a:rPr>
            </a:br>
            <a:br>
              <a:rPr lang="en-US" sz="1600" dirty="0">
                <a:solidFill>
                  <a:schemeClr val="tx2">
                    <a:lumMod val="75000"/>
                  </a:schemeClr>
                </a:solidFill>
              </a:rPr>
            </a:br>
            <a:r>
              <a:rPr lang="en-US" sz="2000" b="1" dirty="0">
                <a:solidFill>
                  <a:schemeClr val="tx2">
                    <a:lumMod val="75000"/>
                  </a:schemeClr>
                </a:solidFill>
                <a:latin typeface="Times New Roman" panose="02020603050405020304" pitchFamily="18" charset="0"/>
                <a:cs typeface="Times New Roman" panose="02020603050405020304" pitchFamily="18" charset="0"/>
              </a:rPr>
              <a:t>Center for Development of Advance Computing </a:t>
            </a:r>
            <a:br>
              <a:rPr lang="en-IN" sz="1800" b="1" dirty="0">
                <a:latin typeface="Arial"/>
                <a:cs typeface="Arial"/>
              </a:rPr>
            </a:br>
            <a:br>
              <a:rPr lang="en-IN" sz="1600" b="1" dirty="0"/>
            </a:br>
            <a:endParaRPr lang="en-IN" sz="1600" b="1" dirty="0"/>
          </a:p>
        </p:txBody>
      </p:sp>
      <p:sp>
        <p:nvSpPr>
          <p:cNvPr id="3" name="Subtitle 2">
            <a:extLst>
              <a:ext uri="{FF2B5EF4-FFF2-40B4-BE49-F238E27FC236}">
                <a16:creationId xmlns:a16="http://schemas.microsoft.com/office/drawing/2014/main" id="{C91F4044-18F4-A3F7-AD8B-153C8D74BB22}"/>
              </a:ext>
            </a:extLst>
          </p:cNvPr>
          <p:cNvSpPr>
            <a:spLocks noGrp="1"/>
          </p:cNvSpPr>
          <p:nvPr>
            <p:ph type="subTitle" idx="1"/>
          </p:nvPr>
        </p:nvSpPr>
        <p:spPr>
          <a:xfrm>
            <a:off x="1911946" y="1229863"/>
            <a:ext cx="8518936" cy="1175843"/>
          </a:xfrm>
        </p:spPr>
        <p:txBody>
          <a:bodyPr>
            <a:normAutofit/>
          </a:bodyPr>
          <a:lstStyle/>
          <a:p>
            <a:pPr marL="12700" marR="552450" algn="ctr">
              <a:lnSpc>
                <a:spcPct val="100000"/>
              </a:lnSpc>
              <a:spcBef>
                <a:spcPts val="2225"/>
              </a:spcBef>
            </a:pPr>
            <a:r>
              <a:rPr lang="en-US" sz="2400" dirty="0">
                <a:solidFill>
                  <a:schemeClr val="tx1">
                    <a:lumMod val="75000"/>
                  </a:schemeClr>
                </a:solidFill>
                <a:latin typeface="Times New Roman" panose="02020603050405020304" pitchFamily="18" charset="0"/>
                <a:cs typeface="Times New Roman" panose="02020603050405020304" pitchFamily="18" charset="0"/>
              </a:rPr>
              <a:t>Advance Certification Course – High Performance Computing </a:t>
            </a:r>
          </a:p>
          <a:p>
            <a:pPr marR="538480" algn="ctr">
              <a:lnSpc>
                <a:spcPct val="100000"/>
              </a:lnSpc>
              <a:spcBef>
                <a:spcPts val="25"/>
              </a:spcBef>
            </a:pPr>
            <a:r>
              <a:rPr lang="en-US" sz="1800" b="1" dirty="0">
                <a:solidFill>
                  <a:schemeClr val="tx1">
                    <a:lumMod val="75000"/>
                  </a:schemeClr>
                </a:solidFill>
                <a:latin typeface="Times New Roman" panose="02020603050405020304" pitchFamily="18" charset="0"/>
                <a:cs typeface="Times New Roman" panose="02020603050405020304" pitchFamily="18" charset="0"/>
              </a:rPr>
              <a:t>Batch</a:t>
            </a:r>
            <a:r>
              <a:rPr lang="en-US" sz="1800" b="1" spc="-25" dirty="0">
                <a:solidFill>
                  <a:schemeClr val="tx1">
                    <a:lumMod val="75000"/>
                  </a:schemeClr>
                </a:solidFill>
                <a:latin typeface="Times New Roman" panose="02020603050405020304" pitchFamily="18" charset="0"/>
                <a:cs typeface="Times New Roman" panose="02020603050405020304" pitchFamily="18" charset="0"/>
              </a:rPr>
              <a:t> </a:t>
            </a:r>
            <a:r>
              <a:rPr lang="en-US" sz="1800" b="1" dirty="0">
                <a:solidFill>
                  <a:schemeClr val="tx1">
                    <a:lumMod val="75000"/>
                  </a:schemeClr>
                </a:solidFill>
                <a:latin typeface="Times New Roman" panose="02020603050405020304" pitchFamily="18" charset="0"/>
                <a:cs typeface="Times New Roman" panose="02020603050405020304" pitchFamily="18" charset="0"/>
              </a:rPr>
              <a:t>:</a:t>
            </a:r>
            <a:r>
              <a:rPr lang="en-US" sz="1800" b="1" spc="-10" dirty="0">
                <a:solidFill>
                  <a:schemeClr val="tx1">
                    <a:lumMod val="75000"/>
                  </a:schemeClr>
                </a:solidFill>
                <a:latin typeface="Times New Roman" panose="02020603050405020304" pitchFamily="18" charset="0"/>
                <a:cs typeface="Times New Roman" panose="02020603050405020304" pitchFamily="18" charset="0"/>
              </a:rPr>
              <a:t> </a:t>
            </a:r>
            <a:r>
              <a:rPr lang="en-US" b="1" spc="-10" dirty="0">
                <a:solidFill>
                  <a:schemeClr val="tx1">
                    <a:lumMod val="75000"/>
                  </a:schemeClr>
                </a:solidFill>
                <a:latin typeface="Times New Roman" panose="02020603050405020304" pitchFamily="18" charset="0"/>
                <a:cs typeface="Times New Roman" panose="02020603050405020304" pitchFamily="18" charset="0"/>
              </a:rPr>
              <a:t>August</a:t>
            </a:r>
            <a:r>
              <a:rPr lang="en-US" sz="1800" b="1" spc="-10" dirty="0">
                <a:solidFill>
                  <a:schemeClr val="tx1">
                    <a:lumMod val="75000"/>
                  </a:schemeClr>
                </a:solidFill>
                <a:latin typeface="Times New Roman" panose="02020603050405020304" pitchFamily="18" charset="0"/>
                <a:cs typeface="Times New Roman" panose="02020603050405020304" pitchFamily="18" charset="0"/>
              </a:rPr>
              <a:t> </a:t>
            </a:r>
            <a:r>
              <a:rPr lang="en-US" sz="1800" b="1" spc="-20" dirty="0">
                <a:solidFill>
                  <a:schemeClr val="tx1">
                    <a:lumMod val="75000"/>
                  </a:schemeClr>
                </a:solidFill>
                <a:latin typeface="Times New Roman" panose="02020603050405020304" pitchFamily="18" charset="0"/>
                <a:cs typeface="Times New Roman" panose="02020603050405020304" pitchFamily="18" charset="0"/>
              </a:rPr>
              <a:t>2025</a:t>
            </a:r>
          </a:p>
          <a:p>
            <a:pPr marR="538480" algn="ctr">
              <a:lnSpc>
                <a:spcPct val="100000"/>
              </a:lnSpc>
              <a:spcBef>
                <a:spcPts val="25"/>
              </a:spcBef>
            </a:pPr>
            <a:endParaRPr lang="en-US" sz="1800" dirty="0">
              <a:solidFill>
                <a:schemeClr val="tx1">
                  <a:lumMod val="75000"/>
                </a:schemeClr>
              </a:solidFill>
              <a:latin typeface="Arial MT"/>
              <a:cs typeface="Arial MT"/>
            </a:endParaRPr>
          </a:p>
        </p:txBody>
      </p:sp>
      <p:pic>
        <p:nvPicPr>
          <p:cNvPr id="5" name="object 3">
            <a:extLst>
              <a:ext uri="{FF2B5EF4-FFF2-40B4-BE49-F238E27FC236}">
                <a16:creationId xmlns:a16="http://schemas.microsoft.com/office/drawing/2014/main" id="{175F9C00-3A4D-846D-9216-50333B9F3360}"/>
              </a:ext>
            </a:extLst>
          </p:cNvPr>
          <p:cNvPicPr/>
          <p:nvPr/>
        </p:nvPicPr>
        <p:blipFill>
          <a:blip r:embed="rId3" cstate="print"/>
          <a:stretch>
            <a:fillRect/>
          </a:stretch>
        </p:blipFill>
        <p:spPr>
          <a:xfrm>
            <a:off x="10596731" y="360375"/>
            <a:ext cx="1409424" cy="474674"/>
          </a:xfrm>
          <a:prstGeom prst="rect">
            <a:avLst/>
          </a:prstGeom>
        </p:spPr>
      </p:pic>
      <p:sp>
        <p:nvSpPr>
          <p:cNvPr id="7" name="object 7"/>
          <p:cNvSpPr txBox="1"/>
          <p:nvPr/>
        </p:nvSpPr>
        <p:spPr>
          <a:xfrm>
            <a:off x="928603" y="5124655"/>
            <a:ext cx="3852844" cy="1097736"/>
          </a:xfrm>
          <a:prstGeom prst="rect">
            <a:avLst/>
          </a:prstGeom>
        </p:spPr>
        <p:txBody>
          <a:bodyPr vert="horz" wrap="square" lIns="0" tIns="12700" rIns="0" bIns="0" rtlCol="0">
            <a:spAutoFit/>
          </a:bodyPr>
          <a:lstStyle/>
          <a:p>
            <a:pPr marL="12700">
              <a:lnSpc>
                <a:spcPct val="100000"/>
              </a:lnSpc>
              <a:spcBef>
                <a:spcPts val="100"/>
              </a:spcBef>
            </a:pPr>
            <a:r>
              <a:rPr lang="en-IN" b="1" dirty="0">
                <a:solidFill>
                  <a:schemeClr val="tx1">
                    <a:lumMod val="75000"/>
                  </a:schemeClr>
                </a:solidFill>
                <a:latin typeface="Times New Roman" panose="02020603050405020304" pitchFamily="18" charset="0"/>
                <a:cs typeface="Times New Roman" panose="02020603050405020304" pitchFamily="18" charset="0"/>
              </a:rPr>
              <a:t>Project Guide: Mr. Sanjay Sane Sir </a:t>
            </a:r>
          </a:p>
          <a:p>
            <a:pPr marL="12700">
              <a:lnSpc>
                <a:spcPct val="100000"/>
              </a:lnSpc>
              <a:spcBef>
                <a:spcPts val="100"/>
              </a:spcBef>
            </a:pPr>
            <a:endParaRPr lang="en-IN" b="1" dirty="0">
              <a:solidFill>
                <a:schemeClr val="tx1">
                  <a:lumMod val="75000"/>
                </a:schemeClr>
              </a:solidFill>
              <a:latin typeface="Times New Roman" panose="02020603050405020304" pitchFamily="18" charset="0"/>
              <a:cs typeface="Times New Roman" panose="02020603050405020304" pitchFamily="18" charset="0"/>
            </a:endParaRPr>
          </a:p>
          <a:p>
            <a:pPr marL="12700">
              <a:spcBef>
                <a:spcPts val="100"/>
              </a:spcBef>
            </a:pPr>
            <a:r>
              <a:rPr lang="en-IN" sz="1600" dirty="0">
                <a:latin typeface="Times New Roman" panose="02020603050405020304" pitchFamily="18" charset="0"/>
                <a:cs typeface="Times New Roman" panose="02020603050405020304" pitchFamily="18" charset="0"/>
              </a:rPr>
              <a:t>Miss. Pratiksha Gacche (Course Coordinator)</a:t>
            </a:r>
          </a:p>
          <a:p>
            <a:pPr marL="12700">
              <a:lnSpc>
                <a:spcPct val="100000"/>
              </a:lnSpc>
              <a:spcBef>
                <a:spcPts val="100"/>
              </a:spcBef>
            </a:pPr>
            <a:r>
              <a:rPr lang="en-IN" sz="1600" b="1" dirty="0">
                <a:solidFill>
                  <a:schemeClr val="tx1">
                    <a:lumMod val="75000"/>
                  </a:schemeClr>
                </a:solidFill>
                <a:latin typeface="Times New Roman" panose="02020603050405020304" pitchFamily="18" charset="0"/>
                <a:cs typeface="Times New Roman" panose="02020603050405020304" pitchFamily="18" charset="0"/>
              </a:rPr>
              <a:t> </a:t>
            </a:r>
            <a:r>
              <a:rPr lang="en-IN" sz="1600" b="1" spc="-55" dirty="0">
                <a:solidFill>
                  <a:schemeClr val="tx1">
                    <a:lumMod val="75000"/>
                  </a:schemeClr>
                </a:solidFill>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A31BB47-F468-BCF3-D442-22D1774F7CD2}"/>
              </a:ext>
            </a:extLst>
          </p:cNvPr>
          <p:cNvSpPr txBox="1"/>
          <p:nvPr/>
        </p:nvSpPr>
        <p:spPr>
          <a:xfrm>
            <a:off x="3051928" y="3204754"/>
            <a:ext cx="6103854" cy="415498"/>
          </a:xfrm>
          <a:prstGeom prst="rect">
            <a:avLst/>
          </a:prstGeom>
          <a:noFill/>
        </p:spPr>
        <p:txBody>
          <a:bodyPr wrap="square">
            <a:sp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IN" sz="2100" b="1" i="0" strike="noStrike" kern="1200" cap="none" spc="0" normalizeH="0" baseline="0" noProof="0" dirty="0">
                <a:ln>
                  <a:noFill/>
                </a:ln>
                <a:solidFill>
                  <a:prstClr val="white"/>
                </a:solidFill>
                <a:uLnTx/>
                <a:uFillTx/>
                <a:latin typeface="Arial MT"/>
                <a:ea typeface="+mn-ea"/>
                <a:cs typeface="+mn-cs"/>
              </a:rPr>
              <a:t>TITLE – CLEAN STREET PORTAL</a:t>
            </a:r>
          </a:p>
        </p:txBody>
      </p:sp>
      <p:sp>
        <p:nvSpPr>
          <p:cNvPr id="11" name="object 7">
            <a:extLst>
              <a:ext uri="{FF2B5EF4-FFF2-40B4-BE49-F238E27FC236}">
                <a16:creationId xmlns:a16="http://schemas.microsoft.com/office/drawing/2014/main" id="{7FCFA9CF-D7E4-E43B-5679-8650BF8CABA8}"/>
              </a:ext>
            </a:extLst>
          </p:cNvPr>
          <p:cNvSpPr txBox="1"/>
          <p:nvPr/>
        </p:nvSpPr>
        <p:spPr>
          <a:xfrm>
            <a:off x="8004050" y="4507247"/>
            <a:ext cx="3852844" cy="2639184"/>
          </a:xfrm>
          <a:prstGeom prst="rect">
            <a:avLst/>
          </a:prstGeom>
        </p:spPr>
        <p:txBody>
          <a:bodyPr vert="horz" wrap="square" lIns="0" tIns="12700" rIns="0" bIns="0" rtlCol="0">
            <a:spAutoFit/>
          </a:bodyPr>
          <a:lstStyle/>
          <a:p>
            <a:r>
              <a:rPr lang="en-IN" b="1" dirty="0">
                <a:latin typeface="Times New Roman" panose="02020603050405020304" pitchFamily="18" charset="0"/>
                <a:cs typeface="Times New Roman" panose="02020603050405020304" pitchFamily="18" charset="0"/>
              </a:rPr>
              <a:t>Members Name</a:t>
            </a:r>
            <a:endParaRPr lang="en-IN" dirty="0">
              <a:latin typeface="Times New Roman" panose="02020603050405020304" pitchFamily="18" charset="0"/>
              <a:cs typeface="Times New Roman" panose="02020603050405020304" pitchFamily="18" charset="0"/>
            </a:endParaRPr>
          </a:p>
          <a:p>
            <a:endParaRPr lang="en-IN" b="1" dirty="0">
              <a:solidFill>
                <a:schemeClr val="tx1">
                  <a:lumMod val="75000"/>
                </a:schemeClr>
              </a:solidFill>
              <a:latin typeface="Times New Roman" panose="02020603050405020304" pitchFamily="18" charset="0"/>
              <a:cs typeface="Times New Roman" panose="02020603050405020304" pitchFamily="18" charset="0"/>
            </a:endParaRPr>
          </a:p>
          <a:p>
            <a:pPr marL="12700">
              <a:spcBef>
                <a:spcPts val="100"/>
              </a:spcBef>
            </a:pPr>
            <a:r>
              <a:rPr lang="en-IN" sz="1600" dirty="0">
                <a:latin typeface="Times New Roman" panose="02020603050405020304" pitchFamily="18" charset="0"/>
                <a:cs typeface="Times New Roman" panose="02020603050405020304" pitchFamily="18" charset="0"/>
              </a:rPr>
              <a:t>Aishwarya Wankhade - 250840150003</a:t>
            </a:r>
          </a:p>
          <a:p>
            <a:pPr marL="12700">
              <a:spcBef>
                <a:spcPts val="100"/>
              </a:spcBef>
            </a:pPr>
            <a:r>
              <a:rPr lang="en-IN" sz="1600" dirty="0">
                <a:latin typeface="Times New Roman" panose="02020603050405020304" pitchFamily="18" charset="0"/>
                <a:cs typeface="Times New Roman" panose="02020603050405020304" pitchFamily="18" charset="0"/>
              </a:rPr>
              <a:t>Nikita Nasare - 250840150021</a:t>
            </a:r>
          </a:p>
          <a:p>
            <a:pPr marL="12700">
              <a:spcBef>
                <a:spcPts val="100"/>
              </a:spcBef>
            </a:pPr>
            <a:r>
              <a:rPr lang="en-IN" sz="1600" dirty="0">
                <a:latin typeface="Times New Roman" panose="02020603050405020304" pitchFamily="18" charset="0"/>
                <a:cs typeface="Times New Roman" panose="02020603050405020304" pitchFamily="18" charset="0"/>
              </a:rPr>
              <a:t>Prajwal Chaudhari - 250840150026</a:t>
            </a:r>
          </a:p>
          <a:p>
            <a:pPr marL="12700">
              <a:spcBef>
                <a:spcPts val="100"/>
              </a:spcBef>
            </a:pPr>
            <a:r>
              <a:rPr lang="en-IN" sz="1600" dirty="0">
                <a:latin typeface="Times New Roman" panose="02020603050405020304" pitchFamily="18" charset="0"/>
                <a:cs typeface="Times New Roman" panose="02020603050405020304" pitchFamily="18" charset="0"/>
              </a:rPr>
              <a:t>Shruti Martode - 250840150036</a:t>
            </a:r>
          </a:p>
          <a:p>
            <a:pPr marL="12700">
              <a:spcBef>
                <a:spcPts val="100"/>
              </a:spcBef>
            </a:pPr>
            <a:r>
              <a:rPr lang="en-IN" sz="1600" dirty="0">
                <a:latin typeface="Times New Roman" panose="02020603050405020304" pitchFamily="18" charset="0"/>
                <a:cs typeface="Times New Roman" panose="02020603050405020304" pitchFamily="18" charset="0"/>
              </a:rPr>
              <a:t>Srushti Patil - 250840150040</a:t>
            </a:r>
          </a:p>
          <a:p>
            <a:pPr marL="12700">
              <a:spcBef>
                <a:spcPts val="100"/>
              </a:spcBef>
            </a:pPr>
            <a:endParaRPr lang="en-IN" sz="1600" dirty="0">
              <a:latin typeface="Arial MT"/>
            </a:endParaRPr>
          </a:p>
          <a:p>
            <a:pPr marL="12700">
              <a:spcBef>
                <a:spcPts val="100"/>
              </a:spcBef>
            </a:pPr>
            <a:endParaRPr lang="en-IN" sz="1600" dirty="0">
              <a:latin typeface="Arial MT"/>
            </a:endParaRPr>
          </a:p>
          <a:p>
            <a:pPr marL="12700">
              <a:lnSpc>
                <a:spcPct val="100000"/>
              </a:lnSpc>
              <a:spcBef>
                <a:spcPts val="100"/>
              </a:spcBef>
            </a:pPr>
            <a:r>
              <a:rPr lang="en-IN" sz="1600" b="1" dirty="0">
                <a:solidFill>
                  <a:schemeClr val="tx1">
                    <a:lumMod val="75000"/>
                  </a:schemeClr>
                </a:solidFill>
                <a:latin typeface="Arial MT"/>
                <a:cs typeface="Calibri"/>
              </a:rPr>
              <a:t> </a:t>
            </a:r>
            <a:r>
              <a:rPr lang="en-IN" sz="1600" b="1" spc="-55" dirty="0">
                <a:solidFill>
                  <a:schemeClr val="tx1">
                    <a:lumMod val="75000"/>
                  </a:schemeClr>
                </a:solidFill>
                <a:latin typeface="Arial MT"/>
                <a:cs typeface="Calibri"/>
              </a:rPr>
              <a:t> </a:t>
            </a:r>
            <a:endParaRPr lang="en-IN" sz="1600" dirty="0">
              <a:latin typeface="Arial MT"/>
              <a:cs typeface="Calibri"/>
            </a:endParaRPr>
          </a:p>
        </p:txBody>
      </p:sp>
      <p:pic>
        <p:nvPicPr>
          <p:cNvPr id="8" name="Picture 7">
            <a:extLst>
              <a:ext uri="{FF2B5EF4-FFF2-40B4-BE49-F238E27FC236}">
                <a16:creationId xmlns:a16="http://schemas.microsoft.com/office/drawing/2014/main" id="{DF0D92D6-3D23-CBFB-F012-337F841BA130}"/>
              </a:ext>
            </a:extLst>
          </p:cNvPr>
          <p:cNvPicPr>
            <a:picLocks noChangeAspect="1"/>
          </p:cNvPicPr>
          <p:nvPr/>
        </p:nvPicPr>
        <p:blipFill>
          <a:blip r:embed="rId4"/>
          <a:stretch>
            <a:fillRect/>
          </a:stretch>
        </p:blipFill>
        <p:spPr>
          <a:xfrm>
            <a:off x="261937" y="109728"/>
            <a:ext cx="1333332" cy="1236050"/>
          </a:xfrm>
          <a:prstGeom prst="rect">
            <a:avLst/>
          </a:prstGeom>
        </p:spPr>
      </p:pic>
      <p:sp>
        <p:nvSpPr>
          <p:cNvPr id="12" name="TextBox 11">
            <a:extLst>
              <a:ext uri="{FF2B5EF4-FFF2-40B4-BE49-F238E27FC236}">
                <a16:creationId xmlns:a16="http://schemas.microsoft.com/office/drawing/2014/main" id="{48626C84-6170-4715-BCD0-63D3F19F11C8}"/>
              </a:ext>
            </a:extLst>
          </p:cNvPr>
          <p:cNvSpPr txBox="1"/>
          <p:nvPr/>
        </p:nvSpPr>
        <p:spPr>
          <a:xfrm>
            <a:off x="2855025" y="1886816"/>
            <a:ext cx="6094428" cy="1046440"/>
          </a:xfrm>
          <a:prstGeom prst="rect">
            <a:avLst/>
          </a:prstGeom>
          <a:noFill/>
        </p:spPr>
        <p:txBody>
          <a:bodyPr wrap="square">
            <a:spAutoFit/>
          </a:bodyPr>
          <a:lstStyle/>
          <a:p>
            <a:pPr algn="ctr"/>
            <a:br>
              <a:rPr lang="en-US" sz="1400" dirty="0">
                <a:solidFill>
                  <a:schemeClr val="tx2">
                    <a:lumMod val="75000"/>
                  </a:schemeClr>
                </a:solidFill>
              </a:rPr>
            </a:br>
            <a:r>
              <a:rPr lang="en-US" sz="1400" dirty="0">
                <a:solidFill>
                  <a:schemeClr val="tx2">
                    <a:lumMod val="75000"/>
                  </a:schemeClr>
                </a:solidFill>
              </a:rPr>
              <a:t>Project Topic </a:t>
            </a:r>
            <a:br>
              <a:rPr lang="en-IN" sz="1600" b="1" dirty="0">
                <a:latin typeface="Arial"/>
                <a:cs typeface="Arial"/>
              </a:rPr>
            </a:br>
            <a:br>
              <a:rPr lang="en-IN" sz="1400" b="1" dirty="0"/>
            </a:br>
            <a:endParaRPr lang="en-IN" dirty="0"/>
          </a:p>
        </p:txBody>
      </p:sp>
      <p:sp>
        <p:nvSpPr>
          <p:cNvPr id="13" name="TextBox 12">
            <a:extLst>
              <a:ext uri="{FF2B5EF4-FFF2-40B4-BE49-F238E27FC236}">
                <a16:creationId xmlns:a16="http://schemas.microsoft.com/office/drawing/2014/main" id="{BCF2DBE4-A59F-4863-B687-C2A7C1113DCC}"/>
              </a:ext>
            </a:extLst>
          </p:cNvPr>
          <p:cNvSpPr txBox="1"/>
          <p:nvPr/>
        </p:nvSpPr>
        <p:spPr>
          <a:xfrm>
            <a:off x="2855025" y="2438091"/>
            <a:ext cx="6103854" cy="646331"/>
          </a:xfrm>
          <a:prstGeom prst="rect">
            <a:avLst/>
          </a:prstGeom>
          <a:noFill/>
        </p:spPr>
        <p:txBody>
          <a:bodyPr wrap="square">
            <a:sp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lang="en-IN" sz="1800" b="1" dirty="0">
                <a:solidFill>
                  <a:schemeClr val="tx2">
                    <a:lumMod val="75000"/>
                  </a:schemeClr>
                </a:solidFill>
                <a:latin typeface="Times New Roman" panose="02020603050405020304" pitchFamily="18" charset="0"/>
                <a:cs typeface="Times New Roman" panose="02020603050405020304" pitchFamily="18" charset="0"/>
              </a:rPr>
              <a:t>Distributed AI Model Training </a:t>
            </a:r>
            <a:r>
              <a:rPr lang="en-IN" b="1" dirty="0">
                <a:solidFill>
                  <a:schemeClr val="tx2">
                    <a:lumMod val="75000"/>
                  </a:schemeClr>
                </a:solidFill>
                <a:latin typeface="Times New Roman" panose="02020603050405020304" pitchFamily="18" charset="0"/>
                <a:cs typeface="Times New Roman" panose="02020603050405020304" pitchFamily="18" charset="0"/>
              </a:rPr>
              <a:t>Using</a:t>
            </a:r>
            <a:r>
              <a:rPr lang="en-IN" sz="1800" b="1" dirty="0">
                <a:solidFill>
                  <a:schemeClr val="tx2">
                    <a:lumMod val="75000"/>
                  </a:schemeClr>
                </a:solidFill>
                <a:latin typeface="Times New Roman" panose="02020603050405020304" pitchFamily="18" charset="0"/>
                <a:cs typeface="Times New Roman" panose="02020603050405020304" pitchFamily="18" charset="0"/>
              </a:rPr>
              <a:t> MPI &amp; GPU Acceleration</a:t>
            </a:r>
            <a:endParaRPr kumimoji="0" lang="en-IN" sz="2100" b="1" i="0" strike="noStrike" kern="1200" cap="none" spc="0" normalizeH="0" baseline="0" noProof="0" dirty="0">
              <a:ln>
                <a:noFill/>
              </a:ln>
              <a:solidFill>
                <a:prstClr val="white"/>
              </a:solidFill>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035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DAB6F-92AD-828A-B24A-98225BE3D5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2B70F3-AE2E-3CB3-9DF7-745F240A1D6A}"/>
              </a:ext>
            </a:extLst>
          </p:cNvPr>
          <p:cNvSpPr txBox="1"/>
          <p:nvPr/>
        </p:nvSpPr>
        <p:spPr>
          <a:xfrm>
            <a:off x="1510925" y="328901"/>
            <a:ext cx="9170147" cy="646331"/>
          </a:xfrm>
          <a:prstGeom prst="rect">
            <a:avLst/>
          </a:prstGeom>
          <a:noFill/>
        </p:spPr>
        <p:txBody>
          <a:bodyPr wrap="square">
            <a:spAutoFit/>
          </a:bodyPr>
          <a:lstStyle/>
          <a:p>
            <a:pPr algn="ctr">
              <a:defRPr sz="3200" b="1">
                <a:solidFill>
                  <a:srgbClr val="00B0F0"/>
                </a:solidFill>
                <a:latin typeface="Consolas"/>
              </a:defRPr>
            </a:pPr>
            <a:r>
              <a:rPr lang="en-US" sz="3600" dirty="0">
                <a:solidFill>
                  <a:srgbClr val="FFC000"/>
                </a:solidFill>
                <a:latin typeface="Times New Roman" panose="02020603050405020304" pitchFamily="18" charset="0"/>
                <a:cs typeface="Times New Roman" panose="02020603050405020304" pitchFamily="18" charset="0"/>
              </a:rPr>
              <a:t>GPU  </a:t>
            </a:r>
            <a:endParaRPr lang="en-IN" sz="3600" dirty="0">
              <a:solidFill>
                <a:srgbClr val="FFC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9209E-2258-D689-3322-D13E8E06E910}"/>
              </a:ext>
            </a:extLst>
          </p:cNvPr>
          <p:cNvPicPr>
            <a:picLocks noChangeAspect="1"/>
          </p:cNvPicPr>
          <p:nvPr/>
        </p:nvPicPr>
        <p:blipFill>
          <a:blip r:embed="rId2"/>
          <a:stretch>
            <a:fillRect/>
          </a:stretch>
        </p:blipFill>
        <p:spPr>
          <a:xfrm>
            <a:off x="1767155" y="975232"/>
            <a:ext cx="8198778" cy="5746138"/>
          </a:xfrm>
          <a:prstGeom prst="rect">
            <a:avLst/>
          </a:prstGeom>
        </p:spPr>
      </p:pic>
    </p:spTree>
    <p:extLst>
      <p:ext uri="{BB962C8B-B14F-4D97-AF65-F5344CB8AC3E}">
        <p14:creationId xmlns:p14="http://schemas.microsoft.com/office/powerpoint/2010/main" val="428379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8E10-B303-F696-C55C-9FBA8C0F185A}"/>
              </a:ext>
            </a:extLst>
          </p:cNvPr>
          <p:cNvSpPr>
            <a:spLocks noGrp="1"/>
          </p:cNvSpPr>
          <p:nvPr>
            <p:ph type="title"/>
          </p:nvPr>
        </p:nvSpPr>
        <p:spPr/>
        <p:txBody>
          <a:bodyPr/>
          <a:lstStyle/>
          <a:p>
            <a:r>
              <a:rPr lang="en-US" b="1" dirty="0">
                <a:solidFill>
                  <a:schemeClr val="accent2"/>
                </a:solidFill>
              </a:rPr>
              <a:t>Distributed execution</a:t>
            </a:r>
            <a:endParaRPr lang="en-IN" b="1" dirty="0">
              <a:solidFill>
                <a:schemeClr val="accent2"/>
              </a:solidFill>
            </a:endParaRPr>
          </a:p>
        </p:txBody>
      </p:sp>
      <p:sp>
        <p:nvSpPr>
          <p:cNvPr id="3" name="Content Placeholder 2">
            <a:extLst>
              <a:ext uri="{FF2B5EF4-FFF2-40B4-BE49-F238E27FC236}">
                <a16:creationId xmlns:a16="http://schemas.microsoft.com/office/drawing/2014/main" id="{C1A27E25-50BA-A85C-21E5-0F1563F33796}"/>
              </a:ext>
            </a:extLst>
          </p:cNvPr>
          <p:cNvSpPr>
            <a:spLocks noGrp="1"/>
          </p:cNvSpPr>
          <p:nvPr>
            <p:ph idx="1"/>
          </p:nvPr>
        </p:nvSpPr>
        <p:spPr>
          <a:xfrm>
            <a:off x="4572000" y="4013200"/>
            <a:ext cx="6932612" cy="1898022"/>
          </a:xfrm>
        </p:spPr>
        <p:txBody>
          <a:bodyPr>
            <a:noAutofit/>
          </a:bodyPr>
          <a:lstStyle/>
          <a:p>
            <a:pPr marL="0" indent="0">
              <a:buNone/>
            </a:pPr>
            <a:br>
              <a:rPr lang="en-IN" sz="1600" dirty="0"/>
            </a:br>
            <a:endParaRPr lang="en-IN" sz="1600" dirty="0"/>
          </a:p>
          <a:p>
            <a:pPr marL="0" indent="0">
              <a:buNone/>
            </a:pPr>
            <a:endParaRPr lang="en-IN" sz="1600" dirty="0"/>
          </a:p>
        </p:txBody>
      </p:sp>
      <p:sp>
        <p:nvSpPr>
          <p:cNvPr id="7" name="TextBox 6">
            <a:extLst>
              <a:ext uri="{FF2B5EF4-FFF2-40B4-BE49-F238E27FC236}">
                <a16:creationId xmlns:a16="http://schemas.microsoft.com/office/drawing/2014/main" id="{2CFA8DBB-3ACE-FD49-83BF-54CCAF40DC04}"/>
              </a:ext>
            </a:extLst>
          </p:cNvPr>
          <p:cNvSpPr txBox="1"/>
          <p:nvPr/>
        </p:nvSpPr>
        <p:spPr>
          <a:xfrm>
            <a:off x="2266949" y="1979695"/>
            <a:ext cx="4610101" cy="3293209"/>
          </a:xfrm>
          <a:prstGeom prst="rect">
            <a:avLst/>
          </a:prstGeom>
          <a:noFill/>
        </p:spPr>
        <p:txBody>
          <a:bodyPr wrap="square">
            <a:spAutoFit/>
          </a:bodyPr>
          <a:lstStyle/>
          <a:p>
            <a:r>
              <a:rPr lang="en-IN" sz="1600" b="1" dirty="0"/>
              <a:t>Deep learning framework</a:t>
            </a:r>
          </a:p>
          <a:p>
            <a:r>
              <a:rPr lang="en-IN" sz="1600" dirty="0"/>
              <a:t>PyTorch</a:t>
            </a:r>
          </a:p>
          <a:p>
            <a:r>
              <a:rPr lang="en-IN" sz="1600" b="1" dirty="0"/>
              <a:t>Parallel / distributed framework</a:t>
            </a:r>
          </a:p>
          <a:p>
            <a:r>
              <a:rPr lang="en-IN" sz="1600" b="1" dirty="0"/>
              <a:t>MPI (mpi4py)</a:t>
            </a:r>
            <a:r>
              <a:rPr lang="en-IN" sz="1600" dirty="0"/>
              <a:t> for multi-process execution</a:t>
            </a:r>
          </a:p>
          <a:p>
            <a:r>
              <a:rPr lang="en-IN" sz="1600" b="1" dirty="0"/>
              <a:t>PyTorch Distributed Data Parallel (DDP)</a:t>
            </a:r>
            <a:r>
              <a:rPr lang="en-IN" sz="1600" dirty="0"/>
              <a:t> for synchronized training</a:t>
            </a:r>
            <a:br>
              <a:rPr lang="en-IN" sz="1600" dirty="0"/>
            </a:br>
            <a:endParaRPr lang="en-IN" sz="1600" dirty="0"/>
          </a:p>
          <a:p>
            <a:r>
              <a:rPr lang="en-IN" sz="1600" b="1" dirty="0"/>
              <a:t>Distributed setup</a:t>
            </a:r>
          </a:p>
          <a:p>
            <a:r>
              <a:rPr lang="en-IN" sz="1600" dirty="0"/>
              <a:t>Multiple processes (ranks)</a:t>
            </a:r>
          </a:p>
          <a:p>
            <a:r>
              <a:rPr lang="en-IN" sz="1600" dirty="0"/>
              <a:t>Each rank trains on a </a:t>
            </a:r>
            <a:r>
              <a:rPr lang="en-IN" sz="1600" b="1" dirty="0"/>
              <a:t>different data shard</a:t>
            </a:r>
            <a:endParaRPr lang="en-IN" sz="1600" dirty="0"/>
          </a:p>
          <a:p>
            <a:r>
              <a:rPr lang="en-IN" sz="1600" dirty="0"/>
              <a:t>Gradients are </a:t>
            </a:r>
            <a:r>
              <a:rPr lang="en-IN" sz="1600" b="1" dirty="0"/>
              <a:t>synchronized across ranks</a:t>
            </a:r>
            <a:endParaRPr lang="en-IN" sz="1600" dirty="0"/>
          </a:p>
          <a:p>
            <a:br>
              <a:rPr lang="en-IN" sz="1600" dirty="0"/>
            </a:br>
            <a:endParaRPr lang="en-IN" sz="1600" dirty="0"/>
          </a:p>
        </p:txBody>
      </p:sp>
      <p:sp>
        <p:nvSpPr>
          <p:cNvPr id="9" name="TextBox 8">
            <a:extLst>
              <a:ext uri="{FF2B5EF4-FFF2-40B4-BE49-F238E27FC236}">
                <a16:creationId xmlns:a16="http://schemas.microsoft.com/office/drawing/2014/main" id="{5580E2A0-E796-DA6D-5BC0-323B4E123892}"/>
              </a:ext>
            </a:extLst>
          </p:cNvPr>
          <p:cNvSpPr txBox="1"/>
          <p:nvPr/>
        </p:nvSpPr>
        <p:spPr>
          <a:xfrm>
            <a:off x="6877050" y="1979695"/>
            <a:ext cx="5096933" cy="2369880"/>
          </a:xfrm>
          <a:prstGeom prst="rect">
            <a:avLst/>
          </a:prstGeom>
          <a:noFill/>
        </p:spPr>
        <p:txBody>
          <a:bodyPr wrap="square">
            <a:spAutoFit/>
          </a:bodyPr>
          <a:lstStyle/>
          <a:p>
            <a:r>
              <a:rPr lang="en-IN" sz="1600" dirty="0"/>
              <a:t>Backend:</a:t>
            </a:r>
          </a:p>
          <a:p>
            <a:pPr lvl="1"/>
            <a:r>
              <a:rPr lang="en-IN" b="1" dirty="0"/>
              <a:t>NCCL</a:t>
            </a:r>
            <a:r>
              <a:rPr lang="en-IN" dirty="0"/>
              <a:t> (if GPU available)</a:t>
            </a:r>
          </a:p>
          <a:p>
            <a:pPr lvl="1"/>
            <a:r>
              <a:rPr lang="en-IN" b="1" dirty="0"/>
              <a:t>GLOO</a:t>
            </a:r>
            <a:r>
              <a:rPr lang="en-IN" dirty="0"/>
              <a:t> (if CPU)</a:t>
            </a:r>
            <a:endParaRPr lang="en-IN" sz="1600" dirty="0"/>
          </a:p>
          <a:p>
            <a:r>
              <a:rPr lang="en-IN" sz="1600" b="1" dirty="0"/>
              <a:t>Model</a:t>
            </a:r>
          </a:p>
          <a:p>
            <a:r>
              <a:rPr lang="en-IN" sz="1600" dirty="0"/>
              <a:t>MobileNetV2</a:t>
            </a:r>
          </a:p>
          <a:p>
            <a:r>
              <a:rPr lang="en-IN" sz="1600" dirty="0"/>
              <a:t>Pretrained on ImageNet</a:t>
            </a:r>
          </a:p>
          <a:p>
            <a:r>
              <a:rPr lang="en-IN" sz="1600" b="1" dirty="0"/>
              <a:t>Transfer learning</a:t>
            </a:r>
          </a:p>
          <a:p>
            <a:r>
              <a:rPr lang="en-IN" sz="1600" dirty="0"/>
              <a:t>Final classifier changed from </a:t>
            </a:r>
            <a:r>
              <a:rPr lang="en-IN" sz="1600" b="1" dirty="0"/>
              <a:t>1000 classes → 10 classes</a:t>
            </a:r>
            <a:endParaRPr lang="en-IN" sz="1600" dirty="0"/>
          </a:p>
        </p:txBody>
      </p:sp>
    </p:spTree>
    <p:extLst>
      <p:ext uri="{BB962C8B-B14F-4D97-AF65-F5344CB8AC3E}">
        <p14:creationId xmlns:p14="http://schemas.microsoft.com/office/powerpoint/2010/main" val="389717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3A65C-C05E-36ED-57CB-CFA5C9D720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322424-218F-DE74-B6D3-25807C680435}"/>
              </a:ext>
            </a:extLst>
          </p:cNvPr>
          <p:cNvSpPr txBox="1"/>
          <p:nvPr/>
        </p:nvSpPr>
        <p:spPr>
          <a:xfrm>
            <a:off x="1263034" y="527429"/>
            <a:ext cx="9170147" cy="584775"/>
          </a:xfrm>
          <a:prstGeom prst="rect">
            <a:avLst/>
          </a:prstGeom>
          <a:noFill/>
        </p:spPr>
        <p:txBody>
          <a:bodyPr wrap="square">
            <a:spAutoFit/>
          </a:bodyPr>
          <a:lstStyle/>
          <a:p>
            <a:pPr algn="ctr">
              <a:defRPr sz="3200" b="1">
                <a:solidFill>
                  <a:srgbClr val="00B0F0"/>
                </a:solidFill>
                <a:latin typeface="Consolas"/>
              </a:defRPr>
            </a:pPr>
            <a:r>
              <a:rPr lang="en-IN" sz="3200" dirty="0">
                <a:solidFill>
                  <a:srgbClr val="FFC000"/>
                </a:solidFill>
                <a:latin typeface="Times New Roman" panose="02020603050405020304" pitchFamily="18" charset="0"/>
                <a:cs typeface="Times New Roman" panose="02020603050405020304" pitchFamily="18" charset="0"/>
              </a:rPr>
              <a:t>MPI+DDP CIFAR-10(224 x 224)  </a:t>
            </a:r>
          </a:p>
        </p:txBody>
      </p:sp>
      <p:pic>
        <p:nvPicPr>
          <p:cNvPr id="4" name="Picture 3">
            <a:extLst>
              <a:ext uri="{FF2B5EF4-FFF2-40B4-BE49-F238E27FC236}">
                <a16:creationId xmlns:a16="http://schemas.microsoft.com/office/drawing/2014/main" id="{410BCECD-9743-AA3E-A87A-D375A41B6C2D}"/>
              </a:ext>
            </a:extLst>
          </p:cNvPr>
          <p:cNvPicPr>
            <a:picLocks noChangeAspect="1"/>
          </p:cNvPicPr>
          <p:nvPr/>
        </p:nvPicPr>
        <p:blipFill>
          <a:blip r:embed="rId2"/>
          <a:stretch>
            <a:fillRect/>
          </a:stretch>
        </p:blipFill>
        <p:spPr>
          <a:xfrm>
            <a:off x="1657476" y="1365739"/>
            <a:ext cx="8996825" cy="5343286"/>
          </a:xfrm>
          <a:prstGeom prst="rect">
            <a:avLst/>
          </a:prstGeom>
        </p:spPr>
      </p:pic>
    </p:spTree>
    <p:extLst>
      <p:ext uri="{BB962C8B-B14F-4D97-AF65-F5344CB8AC3E}">
        <p14:creationId xmlns:p14="http://schemas.microsoft.com/office/powerpoint/2010/main" val="2129095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DF620-F12A-BB88-D237-84A4E998EB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78FC73-239B-D0EC-030B-6FC3925BE74F}"/>
              </a:ext>
            </a:extLst>
          </p:cNvPr>
          <p:cNvSpPr txBox="1"/>
          <p:nvPr/>
        </p:nvSpPr>
        <p:spPr>
          <a:xfrm>
            <a:off x="1677162" y="670594"/>
            <a:ext cx="9170147"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Time Analysis / Comparison</a:t>
            </a:r>
          </a:p>
        </p:txBody>
      </p:sp>
      <p:graphicFrame>
        <p:nvGraphicFramePr>
          <p:cNvPr id="3" name="Table 2">
            <a:extLst>
              <a:ext uri="{FF2B5EF4-FFF2-40B4-BE49-F238E27FC236}">
                <a16:creationId xmlns:a16="http://schemas.microsoft.com/office/drawing/2014/main" id="{2530C857-E6BB-1C28-3BFE-3095C0FF9A77}"/>
              </a:ext>
            </a:extLst>
          </p:cNvPr>
          <p:cNvGraphicFramePr>
            <a:graphicFrameLocks noGrp="1"/>
          </p:cNvGraphicFramePr>
          <p:nvPr>
            <p:extLst>
              <p:ext uri="{D42A27DB-BD31-4B8C-83A1-F6EECF244321}">
                <p14:modId xmlns:p14="http://schemas.microsoft.com/office/powerpoint/2010/main" val="3366070125"/>
              </p:ext>
            </p:extLst>
          </p:nvPr>
        </p:nvGraphicFramePr>
        <p:xfrm>
          <a:off x="1677162" y="1722462"/>
          <a:ext cx="8915400" cy="2531038"/>
        </p:xfrm>
        <a:graphic>
          <a:graphicData uri="http://schemas.openxmlformats.org/drawingml/2006/table">
            <a:tbl>
              <a:tblPr/>
              <a:tblGrid>
                <a:gridCol w="2228850">
                  <a:extLst>
                    <a:ext uri="{9D8B030D-6E8A-4147-A177-3AD203B41FA5}">
                      <a16:colId xmlns:a16="http://schemas.microsoft.com/office/drawing/2014/main" val="3846620222"/>
                    </a:ext>
                  </a:extLst>
                </a:gridCol>
                <a:gridCol w="2228850">
                  <a:extLst>
                    <a:ext uri="{9D8B030D-6E8A-4147-A177-3AD203B41FA5}">
                      <a16:colId xmlns:a16="http://schemas.microsoft.com/office/drawing/2014/main" val="3900409198"/>
                    </a:ext>
                  </a:extLst>
                </a:gridCol>
                <a:gridCol w="2228850">
                  <a:extLst>
                    <a:ext uri="{9D8B030D-6E8A-4147-A177-3AD203B41FA5}">
                      <a16:colId xmlns:a16="http://schemas.microsoft.com/office/drawing/2014/main" val="18569648"/>
                    </a:ext>
                  </a:extLst>
                </a:gridCol>
                <a:gridCol w="2228850">
                  <a:extLst>
                    <a:ext uri="{9D8B030D-6E8A-4147-A177-3AD203B41FA5}">
                      <a16:colId xmlns:a16="http://schemas.microsoft.com/office/drawing/2014/main" val="3612618843"/>
                    </a:ext>
                  </a:extLst>
                </a:gridCol>
              </a:tblGrid>
              <a:tr h="932488">
                <a:tc>
                  <a:txBody>
                    <a:bodyPr/>
                    <a:lstStyle/>
                    <a:p>
                      <a:pPr>
                        <a:buNone/>
                      </a:pPr>
                      <a:r>
                        <a:rPr lang="en-IN" b="1" dirty="0"/>
                        <a:t>Execution Mode</a:t>
                      </a:r>
                    </a:p>
                  </a:txBody>
                  <a:tcPr anchor="ctr">
                    <a:lnL>
                      <a:noFill/>
                    </a:lnL>
                    <a:lnR>
                      <a:noFill/>
                    </a:lnR>
                    <a:lnT>
                      <a:noFill/>
                    </a:lnT>
                    <a:lnB>
                      <a:noFill/>
                    </a:lnB>
                    <a:noFill/>
                  </a:tcPr>
                </a:tc>
                <a:tc>
                  <a:txBody>
                    <a:bodyPr/>
                    <a:lstStyle/>
                    <a:p>
                      <a:pPr>
                        <a:buNone/>
                      </a:pPr>
                      <a:r>
                        <a:rPr lang="en-IN" b="1" dirty="0"/>
                        <a:t>Hardware</a:t>
                      </a:r>
                    </a:p>
                  </a:txBody>
                  <a:tcPr anchor="ctr">
                    <a:lnL>
                      <a:noFill/>
                    </a:lnL>
                    <a:lnR>
                      <a:noFill/>
                    </a:lnR>
                    <a:lnT>
                      <a:noFill/>
                    </a:lnT>
                    <a:lnB>
                      <a:noFill/>
                    </a:lnB>
                    <a:noFill/>
                  </a:tcPr>
                </a:tc>
                <a:tc>
                  <a:txBody>
                    <a:bodyPr/>
                    <a:lstStyle/>
                    <a:p>
                      <a:pPr>
                        <a:buNone/>
                      </a:pPr>
                      <a:r>
                        <a:rPr lang="en-IN" b="1" dirty="0"/>
                        <a:t>Training Time (Minutes</a:t>
                      </a:r>
                      <a:r>
                        <a:rPr lang="en-IN" dirty="0"/>
                        <a:t>)</a:t>
                      </a:r>
                    </a:p>
                  </a:txBody>
                  <a:tcPr anchor="ctr">
                    <a:lnL>
                      <a:noFill/>
                    </a:lnL>
                    <a:lnR>
                      <a:noFill/>
                    </a:lnR>
                    <a:lnT>
                      <a:noFill/>
                    </a:lnT>
                    <a:lnB>
                      <a:noFill/>
                    </a:lnB>
                    <a:noFill/>
                  </a:tcPr>
                </a:tc>
                <a:tc>
                  <a:txBody>
                    <a:bodyPr/>
                    <a:lstStyle/>
                    <a:p>
                      <a:pPr>
                        <a:buNone/>
                      </a:pPr>
                      <a:r>
                        <a:rPr lang="en-IN" b="1" dirty="0"/>
                        <a:t>Accuracy</a:t>
                      </a:r>
                    </a:p>
                  </a:txBody>
                  <a:tcPr anchor="ctr">
                    <a:lnL>
                      <a:noFill/>
                    </a:lnL>
                    <a:lnR>
                      <a:noFill/>
                    </a:lnR>
                    <a:lnT>
                      <a:noFill/>
                    </a:lnT>
                    <a:lnB>
                      <a:noFill/>
                    </a:lnB>
                    <a:noFill/>
                  </a:tcPr>
                </a:tc>
                <a:extLst>
                  <a:ext uri="{0D108BD9-81ED-4DB2-BD59-A6C34878D82A}">
                    <a16:rowId xmlns:a16="http://schemas.microsoft.com/office/drawing/2014/main" val="3319334085"/>
                  </a:ext>
                </a:extLst>
              </a:tr>
              <a:tr h="532850">
                <a:tc>
                  <a:txBody>
                    <a:bodyPr/>
                    <a:lstStyle/>
                    <a:p>
                      <a:pPr>
                        <a:buNone/>
                      </a:pPr>
                      <a:r>
                        <a:rPr lang="en-IN"/>
                        <a:t>CPU (Serial)</a:t>
                      </a:r>
                    </a:p>
                  </a:txBody>
                  <a:tcPr anchor="ctr">
                    <a:lnL>
                      <a:noFill/>
                    </a:lnL>
                    <a:lnR>
                      <a:noFill/>
                    </a:lnR>
                    <a:lnT>
                      <a:noFill/>
                    </a:lnT>
                    <a:lnB>
                      <a:noFill/>
                    </a:lnB>
                    <a:noFill/>
                  </a:tcPr>
                </a:tc>
                <a:tc>
                  <a:txBody>
                    <a:bodyPr/>
                    <a:lstStyle/>
                    <a:p>
                      <a:pPr>
                        <a:buNone/>
                      </a:pPr>
                      <a:r>
                        <a:rPr lang="en-IN"/>
                        <a:t>Single CPU</a:t>
                      </a:r>
                    </a:p>
                  </a:txBody>
                  <a:tcPr anchor="ctr">
                    <a:lnL>
                      <a:noFill/>
                    </a:lnL>
                    <a:lnR>
                      <a:noFill/>
                    </a:lnR>
                    <a:lnT>
                      <a:noFill/>
                    </a:lnT>
                    <a:lnB>
                      <a:noFill/>
                    </a:lnB>
                    <a:noFill/>
                  </a:tcPr>
                </a:tc>
                <a:tc>
                  <a:txBody>
                    <a:bodyPr/>
                    <a:lstStyle/>
                    <a:p>
                      <a:pPr>
                        <a:buNone/>
                      </a:pPr>
                      <a:r>
                        <a:rPr lang="en-IN" b="1" dirty="0">
                          <a:highlight>
                            <a:srgbClr val="FF0000"/>
                          </a:highlight>
                        </a:rPr>
                        <a:t>515.92</a:t>
                      </a:r>
                    </a:p>
                  </a:txBody>
                  <a:tcPr anchor="ctr">
                    <a:lnL>
                      <a:noFill/>
                    </a:lnL>
                    <a:lnR>
                      <a:noFill/>
                    </a:lnR>
                    <a:lnT>
                      <a:noFill/>
                    </a:lnT>
                    <a:lnB>
                      <a:noFill/>
                    </a:lnB>
                    <a:noFill/>
                  </a:tcPr>
                </a:tc>
                <a:tc>
                  <a:txBody>
                    <a:bodyPr/>
                    <a:lstStyle/>
                    <a:p>
                      <a:pPr>
                        <a:buNone/>
                      </a:pPr>
                      <a:r>
                        <a:rPr lang="en-IN"/>
                        <a:t>96.17%</a:t>
                      </a:r>
                    </a:p>
                  </a:txBody>
                  <a:tcPr anchor="ctr">
                    <a:lnL>
                      <a:noFill/>
                    </a:lnL>
                    <a:lnR>
                      <a:noFill/>
                    </a:lnR>
                    <a:lnT>
                      <a:noFill/>
                    </a:lnT>
                    <a:lnB>
                      <a:noFill/>
                    </a:lnB>
                    <a:noFill/>
                  </a:tcPr>
                </a:tc>
                <a:extLst>
                  <a:ext uri="{0D108BD9-81ED-4DB2-BD59-A6C34878D82A}">
                    <a16:rowId xmlns:a16="http://schemas.microsoft.com/office/drawing/2014/main" val="67553070"/>
                  </a:ext>
                </a:extLst>
              </a:tr>
              <a:tr h="532850">
                <a:tc>
                  <a:txBody>
                    <a:bodyPr/>
                    <a:lstStyle/>
                    <a:p>
                      <a:pPr>
                        <a:buNone/>
                      </a:pPr>
                      <a:r>
                        <a:rPr lang="en-IN"/>
                        <a:t>GPU (Serial)</a:t>
                      </a:r>
                    </a:p>
                  </a:txBody>
                  <a:tcPr anchor="ctr">
                    <a:lnL>
                      <a:noFill/>
                    </a:lnL>
                    <a:lnR>
                      <a:noFill/>
                    </a:lnR>
                    <a:lnT>
                      <a:noFill/>
                    </a:lnT>
                    <a:lnB>
                      <a:noFill/>
                    </a:lnB>
                    <a:noFill/>
                  </a:tcPr>
                </a:tc>
                <a:tc>
                  <a:txBody>
                    <a:bodyPr/>
                    <a:lstStyle/>
                    <a:p>
                      <a:pPr>
                        <a:buNone/>
                      </a:pPr>
                      <a:r>
                        <a:rPr lang="en-IN"/>
                        <a:t>Single GPU</a:t>
                      </a:r>
                    </a:p>
                  </a:txBody>
                  <a:tcPr anchor="ctr">
                    <a:lnL>
                      <a:noFill/>
                    </a:lnL>
                    <a:lnR>
                      <a:noFill/>
                    </a:lnR>
                    <a:lnT>
                      <a:noFill/>
                    </a:lnT>
                    <a:lnB>
                      <a:noFill/>
                    </a:lnB>
                    <a:noFill/>
                  </a:tcPr>
                </a:tc>
                <a:tc>
                  <a:txBody>
                    <a:bodyPr/>
                    <a:lstStyle/>
                    <a:p>
                      <a:pPr>
                        <a:buNone/>
                      </a:pPr>
                      <a:r>
                        <a:rPr lang="en-IN" b="1" dirty="0">
                          <a:highlight>
                            <a:srgbClr val="FFFF00"/>
                          </a:highlight>
                        </a:rPr>
                        <a:t>178.30</a:t>
                      </a:r>
                    </a:p>
                  </a:txBody>
                  <a:tcPr anchor="ctr">
                    <a:lnL>
                      <a:noFill/>
                    </a:lnL>
                    <a:lnR>
                      <a:noFill/>
                    </a:lnR>
                    <a:lnT>
                      <a:noFill/>
                    </a:lnT>
                    <a:lnB>
                      <a:noFill/>
                    </a:lnB>
                    <a:noFill/>
                  </a:tcPr>
                </a:tc>
                <a:tc>
                  <a:txBody>
                    <a:bodyPr/>
                    <a:lstStyle/>
                    <a:p>
                      <a:pPr>
                        <a:buNone/>
                      </a:pPr>
                      <a:r>
                        <a:rPr lang="en-IN"/>
                        <a:t>96.03%</a:t>
                      </a:r>
                    </a:p>
                  </a:txBody>
                  <a:tcPr anchor="ctr">
                    <a:lnL>
                      <a:noFill/>
                    </a:lnL>
                    <a:lnR>
                      <a:noFill/>
                    </a:lnR>
                    <a:lnT>
                      <a:noFill/>
                    </a:lnT>
                    <a:lnB>
                      <a:noFill/>
                    </a:lnB>
                    <a:noFill/>
                  </a:tcPr>
                </a:tc>
                <a:extLst>
                  <a:ext uri="{0D108BD9-81ED-4DB2-BD59-A6C34878D82A}">
                    <a16:rowId xmlns:a16="http://schemas.microsoft.com/office/drawing/2014/main" val="1739118884"/>
                  </a:ext>
                </a:extLst>
              </a:tr>
              <a:tr h="532850">
                <a:tc>
                  <a:txBody>
                    <a:bodyPr/>
                    <a:lstStyle/>
                    <a:p>
                      <a:pPr>
                        <a:buNone/>
                      </a:pPr>
                      <a:r>
                        <a:rPr lang="en-IN"/>
                        <a:t>Distributed GPU</a:t>
                      </a:r>
                    </a:p>
                  </a:txBody>
                  <a:tcPr anchor="ctr">
                    <a:lnL>
                      <a:noFill/>
                    </a:lnL>
                    <a:lnR>
                      <a:noFill/>
                    </a:lnR>
                    <a:lnT>
                      <a:noFill/>
                    </a:lnT>
                    <a:lnB>
                      <a:noFill/>
                    </a:lnB>
                    <a:noFill/>
                  </a:tcPr>
                </a:tc>
                <a:tc>
                  <a:txBody>
                    <a:bodyPr/>
                    <a:lstStyle/>
                    <a:p>
                      <a:pPr>
                        <a:buNone/>
                      </a:pPr>
                      <a:r>
                        <a:rPr lang="en-IN"/>
                        <a:t>2 GPUs (MPI)</a:t>
                      </a:r>
                    </a:p>
                  </a:txBody>
                  <a:tcPr anchor="ctr">
                    <a:lnL>
                      <a:noFill/>
                    </a:lnL>
                    <a:lnR>
                      <a:noFill/>
                    </a:lnR>
                    <a:lnT>
                      <a:noFill/>
                    </a:lnT>
                    <a:lnB>
                      <a:noFill/>
                    </a:lnB>
                    <a:noFill/>
                  </a:tcPr>
                </a:tc>
                <a:tc>
                  <a:txBody>
                    <a:bodyPr/>
                    <a:lstStyle/>
                    <a:p>
                      <a:pPr>
                        <a:buNone/>
                      </a:pPr>
                      <a:r>
                        <a:rPr lang="en-IN" b="1" dirty="0">
                          <a:highlight>
                            <a:srgbClr val="00FF00"/>
                          </a:highlight>
                        </a:rPr>
                        <a:t>87.01</a:t>
                      </a:r>
                    </a:p>
                  </a:txBody>
                  <a:tcPr anchor="ctr">
                    <a:lnL>
                      <a:noFill/>
                    </a:lnL>
                    <a:lnR>
                      <a:noFill/>
                    </a:lnR>
                    <a:lnT>
                      <a:noFill/>
                    </a:lnT>
                    <a:lnB>
                      <a:noFill/>
                    </a:lnB>
                    <a:noFill/>
                  </a:tcPr>
                </a:tc>
                <a:tc>
                  <a:txBody>
                    <a:bodyPr/>
                    <a:lstStyle/>
                    <a:p>
                      <a:pPr>
                        <a:buNone/>
                      </a:pPr>
                      <a:r>
                        <a:rPr lang="en-IN" dirty="0"/>
                        <a:t>95.58%</a:t>
                      </a:r>
                    </a:p>
                  </a:txBody>
                  <a:tcPr anchor="ctr">
                    <a:lnL>
                      <a:noFill/>
                    </a:lnL>
                    <a:lnR>
                      <a:noFill/>
                    </a:lnR>
                    <a:lnT>
                      <a:noFill/>
                    </a:lnT>
                    <a:lnB>
                      <a:noFill/>
                    </a:lnB>
                    <a:noFill/>
                  </a:tcPr>
                </a:tc>
                <a:extLst>
                  <a:ext uri="{0D108BD9-81ED-4DB2-BD59-A6C34878D82A}">
                    <a16:rowId xmlns:a16="http://schemas.microsoft.com/office/drawing/2014/main" val="2869552707"/>
                  </a:ext>
                </a:extLst>
              </a:tr>
            </a:tbl>
          </a:graphicData>
        </a:graphic>
      </p:graphicFrame>
      <p:graphicFrame>
        <p:nvGraphicFramePr>
          <p:cNvPr id="5" name="Table 4">
            <a:extLst>
              <a:ext uri="{FF2B5EF4-FFF2-40B4-BE49-F238E27FC236}">
                <a16:creationId xmlns:a16="http://schemas.microsoft.com/office/drawing/2014/main" id="{EFC072B4-AC6A-6C1B-1562-86CFA8AF4625}"/>
              </a:ext>
            </a:extLst>
          </p:cNvPr>
          <p:cNvGraphicFramePr>
            <a:graphicFrameLocks noGrp="1"/>
          </p:cNvGraphicFramePr>
          <p:nvPr>
            <p:extLst>
              <p:ext uri="{D42A27DB-BD31-4B8C-83A1-F6EECF244321}">
                <p14:modId xmlns:p14="http://schemas.microsoft.com/office/powerpoint/2010/main" val="284431863"/>
              </p:ext>
            </p:extLst>
          </p:nvPr>
        </p:nvGraphicFramePr>
        <p:xfrm>
          <a:off x="1677162" y="1874862"/>
          <a:ext cx="9067800" cy="2531038"/>
        </p:xfrm>
        <a:graphic>
          <a:graphicData uri="http://schemas.openxmlformats.org/drawingml/2006/table">
            <a:tbl>
              <a:tblPr/>
              <a:tblGrid>
                <a:gridCol w="2266950">
                  <a:extLst>
                    <a:ext uri="{9D8B030D-6E8A-4147-A177-3AD203B41FA5}">
                      <a16:colId xmlns:a16="http://schemas.microsoft.com/office/drawing/2014/main" val="3846620222"/>
                    </a:ext>
                  </a:extLst>
                </a:gridCol>
                <a:gridCol w="2266950">
                  <a:extLst>
                    <a:ext uri="{9D8B030D-6E8A-4147-A177-3AD203B41FA5}">
                      <a16:colId xmlns:a16="http://schemas.microsoft.com/office/drawing/2014/main" val="3900409198"/>
                    </a:ext>
                  </a:extLst>
                </a:gridCol>
                <a:gridCol w="2266950">
                  <a:extLst>
                    <a:ext uri="{9D8B030D-6E8A-4147-A177-3AD203B41FA5}">
                      <a16:colId xmlns:a16="http://schemas.microsoft.com/office/drawing/2014/main" val="18569648"/>
                    </a:ext>
                  </a:extLst>
                </a:gridCol>
                <a:gridCol w="2266950">
                  <a:extLst>
                    <a:ext uri="{9D8B030D-6E8A-4147-A177-3AD203B41FA5}">
                      <a16:colId xmlns:a16="http://schemas.microsoft.com/office/drawing/2014/main" val="3612618843"/>
                    </a:ext>
                  </a:extLst>
                </a:gridCol>
              </a:tblGrid>
              <a:tr h="932488">
                <a:tc>
                  <a:txBody>
                    <a:bodyPr/>
                    <a:lstStyle/>
                    <a:p>
                      <a:pPr>
                        <a:buNone/>
                      </a:pPr>
                      <a:endParaRPr lang="en-IN" b="1"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b="1"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b="1"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3319334085"/>
                  </a:ext>
                </a:extLst>
              </a:tr>
              <a:tr h="532850">
                <a:tc>
                  <a:txBody>
                    <a:bodyPr/>
                    <a:lstStyle/>
                    <a:p>
                      <a:pPr>
                        <a:buNone/>
                      </a:pP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b="1" dirty="0">
                        <a:highlight>
                          <a:srgbClr val="FF0000"/>
                        </a:highlight>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67553070"/>
                  </a:ext>
                </a:extLst>
              </a:tr>
              <a:tr h="532850">
                <a:tc>
                  <a:txBody>
                    <a:bodyPr/>
                    <a:lstStyle/>
                    <a:p>
                      <a:pPr>
                        <a:buNone/>
                      </a:pP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b="1" dirty="0">
                        <a:highlight>
                          <a:srgbClr val="FFFF00"/>
                        </a:highlight>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739118884"/>
                  </a:ext>
                </a:extLst>
              </a:tr>
              <a:tr h="532850">
                <a:tc>
                  <a:txBody>
                    <a:bodyPr/>
                    <a:lstStyle/>
                    <a:p>
                      <a:pPr>
                        <a:buNone/>
                      </a:pP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b="1" dirty="0">
                        <a:highlight>
                          <a:srgbClr val="00FF00"/>
                        </a:highlight>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tc>
                  <a:txBody>
                    <a:bodyPr/>
                    <a:lstStyle/>
                    <a:p>
                      <a:pPr>
                        <a:buNone/>
                      </a:pPr>
                      <a:endParaRPr lang="en-IN"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869552707"/>
                  </a:ext>
                </a:extLst>
              </a:tr>
            </a:tbl>
          </a:graphicData>
        </a:graphic>
      </p:graphicFrame>
      <p:sp>
        <p:nvSpPr>
          <p:cNvPr id="6" name="Rectangle 1">
            <a:extLst>
              <a:ext uri="{FF2B5EF4-FFF2-40B4-BE49-F238E27FC236}">
                <a16:creationId xmlns:a16="http://schemas.microsoft.com/office/drawing/2014/main" id="{3466F313-606D-BE6C-BA88-8B273113C4A0}"/>
              </a:ext>
            </a:extLst>
          </p:cNvPr>
          <p:cNvSpPr>
            <a:spLocks noChangeArrowheads="1"/>
          </p:cNvSpPr>
          <p:nvPr/>
        </p:nvSpPr>
        <p:spPr bwMode="auto">
          <a:xfrm>
            <a:off x="1304818" y="4783227"/>
            <a:ext cx="78582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Distributed training provides ~6× speedup compared to CPU.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remains comparable across all modes.</a:t>
            </a:r>
          </a:p>
        </p:txBody>
      </p:sp>
    </p:spTree>
    <p:extLst>
      <p:ext uri="{BB962C8B-B14F-4D97-AF65-F5344CB8AC3E}">
        <p14:creationId xmlns:p14="http://schemas.microsoft.com/office/powerpoint/2010/main" val="1908692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D02FE-D322-8FDB-3B1E-4BEFAE8146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AD8C03-C67C-1A6C-696C-E8BBB999AE38}"/>
              </a:ext>
            </a:extLst>
          </p:cNvPr>
          <p:cNvSpPr txBox="1"/>
          <p:nvPr/>
        </p:nvSpPr>
        <p:spPr>
          <a:xfrm>
            <a:off x="1510926" y="542890"/>
            <a:ext cx="9170147" cy="646331"/>
          </a:xfrm>
          <a:prstGeom prst="rect">
            <a:avLst/>
          </a:prstGeom>
          <a:noFill/>
        </p:spPr>
        <p:txBody>
          <a:bodyPr wrap="square">
            <a:spAutoFit/>
          </a:bodyPr>
          <a:lstStyle/>
          <a:p>
            <a:pPr>
              <a:defRPr sz="3200" b="1">
                <a:solidFill>
                  <a:srgbClr val="00B0F0"/>
                </a:solidFill>
                <a:latin typeface="Consolas"/>
              </a:defRPr>
            </a:pPr>
            <a:r>
              <a:rPr lang="en-IN" sz="3600" dirty="0">
                <a:solidFill>
                  <a:srgbClr val="FFC000"/>
                </a:solidFill>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7F2618BA-69AB-2F90-2B80-F8291854D086}"/>
              </a:ext>
            </a:extLst>
          </p:cNvPr>
          <p:cNvSpPr txBox="1"/>
          <p:nvPr/>
        </p:nvSpPr>
        <p:spPr>
          <a:xfrm>
            <a:off x="1369101" y="1536174"/>
            <a:ext cx="10044142" cy="3170099"/>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Species-Level Classification: </a:t>
            </a:r>
            <a:r>
              <a:rPr lang="en-US" sz="2000" dirty="0">
                <a:latin typeface="Times New Roman" panose="02020603050405020304" pitchFamily="18" charset="0"/>
                <a:cs typeface="Times New Roman" panose="02020603050405020304" pitchFamily="18" charset="0"/>
              </a:rPr>
              <a:t>Extend the current CIFAR-10–based model to classify </a:t>
            </a:r>
            <a:r>
              <a:rPr lang="en-US" sz="2000" b="1" dirty="0">
                <a:latin typeface="Times New Roman" panose="02020603050405020304" pitchFamily="18" charset="0"/>
                <a:cs typeface="Times New Roman" panose="02020603050405020304" pitchFamily="18" charset="0"/>
              </a:rPr>
              <a:t>specific animal species and plant species</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Dataset Expansion: </a:t>
            </a:r>
            <a:r>
              <a:rPr lang="en-US" sz="2000" dirty="0">
                <a:latin typeface="Times New Roman" panose="02020603050405020304" pitchFamily="18" charset="0"/>
                <a:cs typeface="Times New Roman" panose="02020603050405020304" pitchFamily="18" charset="0"/>
              </a:rPr>
              <a:t>Incorporate large-scale biodiversity datasets such as wildlife image repositories to improve model generalization and real-world applicability.</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AI-based Issue Prioritization: </a:t>
            </a:r>
            <a:r>
              <a:rPr lang="en-US" sz="2000" dirty="0">
                <a:latin typeface="Times New Roman" panose="02020603050405020304" pitchFamily="18" charset="0"/>
                <a:cs typeface="Times New Roman" panose="02020603050405020304" pitchFamily="18" charset="0"/>
              </a:rPr>
              <a:t>Integrate deeper and more powerful architectures (ResNet, EfficientNet, Vision Transformers) to improve accuracy for complex species-level classification tasks</a:t>
            </a:r>
            <a:r>
              <a:rPr lang="en-IN" sz="20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72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E70B-7C42-5747-E03E-E05CD4A745B8}"/>
              </a:ext>
            </a:extLst>
          </p:cNvPr>
          <p:cNvSpPr>
            <a:spLocks noGrp="1"/>
          </p:cNvSpPr>
          <p:nvPr>
            <p:ph type="title"/>
          </p:nvPr>
        </p:nvSpPr>
        <p:spPr>
          <a:xfrm>
            <a:off x="1759738" y="305611"/>
            <a:ext cx="8911687" cy="690982"/>
          </a:xfrm>
        </p:spPr>
        <p:txBody>
          <a:bodyPr/>
          <a:lstStyle/>
          <a:p>
            <a:r>
              <a:rPr lang="en-IN" b="1" dirty="0">
                <a:solidFill>
                  <a:srgbClr val="FFC000"/>
                </a:solidFill>
                <a:latin typeface="Times New Roman" panose="02020603050405020304" pitchFamily="18" charset="0"/>
                <a:cs typeface="Times New Roman" panose="02020603050405020304" pitchFamily="18" charset="0"/>
              </a:rPr>
              <a:t>Inferencing</a:t>
            </a:r>
            <a:endParaRPr lang="en-IN" b="1" dirty="0">
              <a:latin typeface="Times New Roman" panose="02020603050405020304" pitchFamily="18" charset="0"/>
              <a:cs typeface="Times New Roman" panose="02020603050405020304" pitchFamily="18" charset="0"/>
            </a:endParaRPr>
          </a:p>
        </p:txBody>
      </p:sp>
      <p:pic>
        <p:nvPicPr>
          <p:cNvPr id="4" name="Screencast from 2025-12-18 20-19-54">
            <a:hlinkClick r:id="" action="ppaction://media"/>
            <a:extLst>
              <a:ext uri="{FF2B5EF4-FFF2-40B4-BE49-F238E27FC236}">
                <a16:creationId xmlns:a16="http://schemas.microsoft.com/office/drawing/2014/main" id="{B5FE7337-6D36-967E-DD5F-F76189D82A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43865" y="996593"/>
            <a:ext cx="9883739" cy="5445554"/>
          </a:xfrm>
        </p:spPr>
      </p:pic>
    </p:spTree>
    <p:extLst>
      <p:ext uri="{BB962C8B-B14F-4D97-AF65-F5344CB8AC3E}">
        <p14:creationId xmlns:p14="http://schemas.microsoft.com/office/powerpoint/2010/main" val="170818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3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450C4-22FB-B127-E8E9-B1B1D65B1B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EA2297-ACE3-2E57-3175-A68E48B1C37E}"/>
              </a:ext>
            </a:extLst>
          </p:cNvPr>
          <p:cNvSpPr txBox="1"/>
          <p:nvPr/>
        </p:nvSpPr>
        <p:spPr>
          <a:xfrm>
            <a:off x="1523999" y="274320"/>
            <a:ext cx="8686801" cy="861774"/>
          </a:xfrm>
          <a:prstGeom prst="rect">
            <a:avLst/>
          </a:prstGeom>
          <a:noFill/>
        </p:spPr>
        <p:txBody>
          <a:bodyPr wrap="square">
            <a:spAutoFit/>
          </a:bodyPr>
          <a:lstStyle/>
          <a:p>
            <a:endParaRPr dirty="0">
              <a:latin typeface="Times New Roman" panose="02020603050405020304" pitchFamily="18" charset="0"/>
              <a:cs typeface="Times New Roman" panose="02020603050405020304" pitchFamily="18" charset="0"/>
            </a:endParaRPr>
          </a:p>
          <a:p>
            <a:pPr>
              <a:defRPr sz="3200" b="1">
                <a:solidFill>
                  <a:srgbClr val="00B0F0"/>
                </a:solidFill>
                <a:latin typeface="Consolas"/>
              </a:defRPr>
            </a:pPr>
            <a:r>
              <a:rPr lang="en-IN" sz="3200" b="1" dirty="0">
                <a:solidFill>
                  <a:srgbClr val="FFC000"/>
                </a:solidFill>
                <a:latin typeface="Times New Roman" panose="02020603050405020304" pitchFamily="18" charset="0"/>
                <a:cs typeface="Times New Roman" panose="02020603050405020304" pitchFamily="18" charset="0"/>
              </a:rPr>
              <a:t>Conclusion</a:t>
            </a:r>
            <a:r>
              <a:rPr lang="en-IN" sz="3200" b="1" dirty="0">
                <a:latin typeface="Times New Roman" panose="02020603050405020304" pitchFamily="18" charset="0"/>
                <a:cs typeface="Times New Roman" panose="02020603050405020304" pitchFamily="18" charset="0"/>
              </a:rPr>
              <a:t> </a:t>
            </a:r>
            <a:endParaRPr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65D12D-55E8-B898-D0DC-DFD81262AC59}"/>
              </a:ext>
            </a:extLst>
          </p:cNvPr>
          <p:cNvSpPr txBox="1"/>
          <p:nvPr/>
        </p:nvSpPr>
        <p:spPr>
          <a:xfrm>
            <a:off x="970637" y="1393975"/>
            <a:ext cx="10250726" cy="44012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Scalability and Usability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Distributed AI Model Training system demonstrates high scalability by efficiently leveraging MPI and GPU acceleration on an HPC environment. The use of PyTorch Distributed Data Parallel enables the model to scale across multiple GPUs and nodes while maintaining stable performance and accuracy.</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Operational Efficiency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 parallelizing the training process, the system significantly reduces overall training time compared to serial CPU and single-GPU execution.</a:t>
            </a:r>
          </a:p>
          <a:p>
            <a:endParaRPr lang="en-IN" sz="2000"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Reliability and Accuracy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distributed approach maintains comparable classification accuracy to serial training, ensuring that performance gains are achieved without compromising model quality</a:t>
            </a:r>
            <a:r>
              <a:rPr lang="en-IN" sz="2000" dirty="0">
                <a:latin typeface="Times New Roman" panose="02020603050405020304" pitchFamily="18" charset="0"/>
                <a:cs typeface="Times New Roman" panose="02020603050405020304" pitchFamily="18" charset="0"/>
              </a:rPr>
              <a:t>.</a:t>
            </a:r>
          </a:p>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Partial Impact and Usability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integration of a Gradio-based inference interface demonstrates how HPC-trained models can be deployed for real-world usage.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69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15F46-F992-3B86-68B8-D8B89AC059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90AD7B-EC4D-1A63-3D40-095D354C37A9}"/>
              </a:ext>
            </a:extLst>
          </p:cNvPr>
          <p:cNvSpPr txBox="1"/>
          <p:nvPr/>
        </p:nvSpPr>
        <p:spPr>
          <a:xfrm>
            <a:off x="1401292" y="545999"/>
            <a:ext cx="9170147" cy="646331"/>
          </a:xfrm>
          <a:prstGeom prst="rect">
            <a:avLst/>
          </a:prstGeom>
          <a:noFill/>
        </p:spPr>
        <p:txBody>
          <a:bodyPr wrap="square">
            <a:spAutoFit/>
          </a:bodyPr>
          <a:lstStyle/>
          <a:p>
            <a:pPr>
              <a:defRPr sz="3200" b="1">
                <a:solidFill>
                  <a:srgbClr val="00B0F0"/>
                </a:solidFill>
                <a:latin typeface="Consolas"/>
              </a:defRPr>
            </a:pPr>
            <a:r>
              <a:rPr lang="en-IN" sz="3600" b="1" dirty="0">
                <a:solidFill>
                  <a:srgbClr val="FFC000"/>
                </a:solidFill>
                <a:latin typeface="Times New Roman" panose="02020603050405020304" pitchFamily="18" charset="0"/>
                <a:cs typeface="Times New Roman" panose="02020603050405020304" pitchFamily="18" charset="0"/>
              </a:rPr>
              <a:t>References</a:t>
            </a:r>
            <a:endParaRPr lang="en-IN" sz="3600" dirty="0">
              <a:solidFill>
                <a:srgbClr val="FFC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3154514-5353-BD75-EF9A-741CEF281405}"/>
              </a:ext>
            </a:extLst>
          </p:cNvPr>
          <p:cNvSpPr txBox="1"/>
          <p:nvPr/>
        </p:nvSpPr>
        <p:spPr>
          <a:xfrm>
            <a:off x="1401292" y="1252939"/>
            <a:ext cx="9837459" cy="4401205"/>
          </a:xfrm>
          <a:prstGeom prst="rect">
            <a:avLst/>
          </a:prstGeom>
          <a:noFill/>
        </p:spPr>
        <p:txBody>
          <a:bodyPr wrap="square">
            <a:spAutoFit/>
          </a:bodyPr>
          <a:lstStyle/>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Books and Articles</a:t>
            </a:r>
            <a:r>
              <a:rPr lang="en-IN" sz="20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Sandler, M., Howard, A., Zhu, M., </a:t>
            </a:r>
            <a:r>
              <a:rPr lang="en-IN" sz="2000" dirty="0" err="1">
                <a:latin typeface="Times New Roman" panose="02020603050405020304" pitchFamily="18" charset="0"/>
                <a:cs typeface="Times New Roman" panose="02020603050405020304" pitchFamily="18" charset="0"/>
              </a:rPr>
              <a:t>Zhmoginov</a:t>
            </a:r>
            <a:r>
              <a:rPr lang="en-IN" sz="2000" dirty="0">
                <a:latin typeface="Times New Roman" panose="02020603050405020304" pitchFamily="18" charset="0"/>
                <a:cs typeface="Times New Roman" panose="02020603050405020304" pitchFamily="18" charset="0"/>
              </a:rPr>
              <a:t>, A., &amp; Chen, L.-C. (2018). </a:t>
            </a:r>
            <a:r>
              <a:rPr lang="en-IN" sz="2000" i="1" dirty="0">
                <a:latin typeface="Times New Roman" panose="02020603050405020304" pitchFamily="18" charset="0"/>
                <a:cs typeface="Times New Roman" panose="02020603050405020304" pitchFamily="18" charset="0"/>
              </a:rPr>
              <a:t>MobileNetV2: Inverted Residuals and Linear Bottlenecks</a:t>
            </a:r>
            <a:r>
              <a:rPr lang="en-IN" sz="2000" dirty="0">
                <a:latin typeface="Times New Roman" panose="02020603050405020304" pitchFamily="18" charset="0"/>
                <a:cs typeface="Times New Roman" panose="02020603050405020304" pitchFamily="18" charset="0"/>
              </a:rPr>
              <a:t>. IEEE Conference on Computer Vision and Pattern Recognition (CVPR). (For lightweight CNN architecture and efficient deep learning models)</a:t>
            </a:r>
          </a:p>
          <a:p>
            <a:pPr lvl="1"/>
            <a:endParaRPr lang="en-I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Goyal, P., </a:t>
            </a:r>
            <a:r>
              <a:rPr lang="en-IN" sz="2000" dirty="0" err="1">
                <a:latin typeface="Times New Roman" panose="02020603050405020304" pitchFamily="18" charset="0"/>
                <a:cs typeface="Times New Roman" panose="02020603050405020304" pitchFamily="18" charset="0"/>
              </a:rPr>
              <a:t>Dollár</a:t>
            </a:r>
            <a:r>
              <a:rPr lang="en-IN" sz="2000" dirty="0">
                <a:latin typeface="Times New Roman" panose="02020603050405020304" pitchFamily="18" charset="0"/>
                <a:cs typeface="Times New Roman" panose="02020603050405020304" pitchFamily="18" charset="0"/>
              </a:rPr>
              <a:t>, P., </a:t>
            </a:r>
            <a:r>
              <a:rPr lang="en-IN" sz="2000" dirty="0" err="1">
                <a:latin typeface="Times New Roman" panose="02020603050405020304" pitchFamily="18" charset="0"/>
                <a:cs typeface="Times New Roman" panose="02020603050405020304" pitchFamily="18" charset="0"/>
              </a:rPr>
              <a:t>Girshick</a:t>
            </a:r>
            <a:r>
              <a:rPr lang="en-IN" sz="2000" dirty="0">
                <a:latin typeface="Times New Roman" panose="02020603050405020304" pitchFamily="18" charset="0"/>
                <a:cs typeface="Times New Roman" panose="02020603050405020304" pitchFamily="18" charset="0"/>
              </a:rPr>
              <a:t>, R., </a:t>
            </a:r>
            <a:r>
              <a:rPr lang="en-IN" sz="2000" dirty="0" err="1">
                <a:latin typeface="Times New Roman" panose="02020603050405020304" pitchFamily="18" charset="0"/>
                <a:cs typeface="Times New Roman" panose="02020603050405020304" pitchFamily="18" charset="0"/>
              </a:rPr>
              <a:t>Noordhuis</a:t>
            </a:r>
            <a:r>
              <a:rPr lang="en-IN" sz="2000" dirty="0">
                <a:latin typeface="Times New Roman" panose="02020603050405020304" pitchFamily="18" charset="0"/>
                <a:cs typeface="Times New Roman" panose="02020603050405020304" pitchFamily="18" charset="0"/>
              </a:rPr>
              <a:t>, P., Wesolowski, L., </a:t>
            </a:r>
            <a:r>
              <a:rPr lang="en-IN" sz="2000" dirty="0" err="1">
                <a:latin typeface="Times New Roman" panose="02020603050405020304" pitchFamily="18" charset="0"/>
                <a:cs typeface="Times New Roman" panose="02020603050405020304" pitchFamily="18" charset="0"/>
              </a:rPr>
              <a:t>Kyrola</a:t>
            </a:r>
            <a:r>
              <a:rPr lang="en-IN" sz="2000" dirty="0">
                <a:latin typeface="Times New Roman" panose="02020603050405020304" pitchFamily="18" charset="0"/>
                <a:cs typeface="Times New Roman" panose="02020603050405020304" pitchFamily="18" charset="0"/>
              </a:rPr>
              <a:t>, A., &amp; He, K. (2017). </a:t>
            </a:r>
            <a:r>
              <a:rPr lang="en-IN" sz="2000" i="1" dirty="0">
                <a:latin typeface="Times New Roman" panose="02020603050405020304" pitchFamily="18" charset="0"/>
                <a:cs typeface="Times New Roman" panose="02020603050405020304" pitchFamily="18" charset="0"/>
              </a:rPr>
              <a:t>Accurate, Large Minibatch SGD: Training ImageNet in 1 Hour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arXiv</a:t>
            </a:r>
            <a:r>
              <a:rPr lang="en-IN" sz="2000" dirty="0">
                <a:latin typeface="Times New Roman" panose="02020603050405020304" pitchFamily="18" charset="0"/>
                <a:cs typeface="Times New Roman" panose="02020603050405020304" pitchFamily="18" charset="0"/>
              </a:rPr>
              <a:t> preprint arXiv:1706.02677. (For distributed data-parallel training concepts)</a:t>
            </a:r>
          </a:p>
          <a:p>
            <a:pPr lvl="1"/>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Online Resources</a:t>
            </a:r>
            <a:r>
              <a:rPr lang="en-IN" sz="20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PyTorch Official Documentation. (2025). </a:t>
            </a:r>
            <a:r>
              <a:rPr lang="en-US" sz="2000" i="1" dirty="0">
                <a:latin typeface="Times New Roman" panose="02020603050405020304" pitchFamily="18" charset="0"/>
                <a:cs typeface="Times New Roman" panose="02020603050405020304" pitchFamily="18" charset="0"/>
              </a:rPr>
              <a:t>PyTorch Distributed and DDP Guide</a:t>
            </a:r>
            <a:r>
              <a:rPr lang="en-US" sz="2000" dirty="0">
                <a:latin typeface="Times New Roman" panose="02020603050405020304" pitchFamily="18" charset="0"/>
                <a:cs typeface="Times New Roman" panose="02020603050405020304" pitchFamily="18" charset="0"/>
              </a:rPr>
              <a:t>. Retrieved from </a:t>
            </a:r>
            <a:r>
              <a:rPr lang="en-US" sz="2000" dirty="0">
                <a:latin typeface="Times New Roman" panose="02020603050405020304" pitchFamily="18" charset="0"/>
                <a:cs typeface="Times New Roman" panose="02020603050405020304" pitchFamily="18" charset="0"/>
                <a:hlinkClick r:id="rId2"/>
              </a:rPr>
              <a:t>https://pytorch.org/docs/stable/distributed.html</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(Accessed August 2025)</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37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827E-1C26-2668-7ABA-7C89F3722DE7}"/>
              </a:ext>
            </a:extLst>
          </p:cNvPr>
          <p:cNvSpPr>
            <a:spLocks noGrp="1"/>
          </p:cNvSpPr>
          <p:nvPr>
            <p:ph type="title"/>
          </p:nvPr>
        </p:nvSpPr>
        <p:spPr/>
        <p:txBody>
          <a:bodyPr/>
          <a:lstStyle/>
          <a:p>
            <a:r>
              <a:rPr lang="en-US" b="1" dirty="0">
                <a:solidFill>
                  <a:schemeClr val="accent2"/>
                </a:solidFill>
              </a:rPr>
              <a:t>Cluster </a:t>
            </a:r>
            <a:endParaRPr lang="en-IN" b="1" dirty="0">
              <a:solidFill>
                <a:schemeClr val="accent2"/>
              </a:solidFill>
            </a:endParaRPr>
          </a:p>
        </p:txBody>
      </p:sp>
      <p:pic>
        <p:nvPicPr>
          <p:cNvPr id="5" name="Content Placeholder 4">
            <a:extLst>
              <a:ext uri="{FF2B5EF4-FFF2-40B4-BE49-F238E27FC236}">
                <a16:creationId xmlns:a16="http://schemas.microsoft.com/office/drawing/2014/main" id="{26D9630F-05D3-F1FD-EBC3-178CFC7D3FBB}"/>
              </a:ext>
            </a:extLst>
          </p:cNvPr>
          <p:cNvPicPr>
            <a:picLocks noGrp="1" noChangeAspect="1"/>
          </p:cNvPicPr>
          <p:nvPr>
            <p:ph idx="1"/>
          </p:nvPr>
        </p:nvPicPr>
        <p:blipFill>
          <a:blip r:embed="rId2"/>
          <a:stretch>
            <a:fillRect/>
          </a:stretch>
        </p:blipFill>
        <p:spPr>
          <a:xfrm>
            <a:off x="2683933" y="2133600"/>
            <a:ext cx="7746487" cy="4495800"/>
          </a:xfrm>
        </p:spPr>
      </p:pic>
    </p:spTree>
    <p:extLst>
      <p:ext uri="{BB962C8B-B14F-4D97-AF65-F5344CB8AC3E}">
        <p14:creationId xmlns:p14="http://schemas.microsoft.com/office/powerpoint/2010/main" val="1346387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FA64-01F6-56D2-6D24-396288121173}"/>
              </a:ext>
            </a:extLst>
          </p:cNvPr>
          <p:cNvSpPr>
            <a:spLocks noGrp="1"/>
          </p:cNvSpPr>
          <p:nvPr>
            <p:ph type="title"/>
          </p:nvPr>
        </p:nvSpPr>
        <p:spPr/>
        <p:txBody>
          <a:bodyPr/>
          <a:lstStyle/>
          <a:p>
            <a:r>
              <a:rPr lang="en-US" b="1" dirty="0">
                <a:solidFill>
                  <a:schemeClr val="accent2"/>
                </a:solidFill>
              </a:rPr>
              <a:t>Cluster </a:t>
            </a:r>
            <a:endParaRPr lang="en-IN" b="1" dirty="0">
              <a:solidFill>
                <a:schemeClr val="accent2"/>
              </a:solidFill>
            </a:endParaRPr>
          </a:p>
        </p:txBody>
      </p:sp>
      <p:pic>
        <p:nvPicPr>
          <p:cNvPr id="8" name="Content Placeholder 4">
            <a:extLst>
              <a:ext uri="{FF2B5EF4-FFF2-40B4-BE49-F238E27FC236}">
                <a16:creationId xmlns:a16="http://schemas.microsoft.com/office/drawing/2014/main" id="{45153E9C-B7EC-6824-8251-2437C7218417}"/>
              </a:ext>
            </a:extLst>
          </p:cNvPr>
          <p:cNvPicPr>
            <a:picLocks noGrp="1" noChangeAspect="1"/>
          </p:cNvPicPr>
          <p:nvPr>
            <p:ph idx="1"/>
          </p:nvPr>
        </p:nvPicPr>
        <p:blipFill>
          <a:blip r:embed="rId2"/>
          <a:stretch>
            <a:fillRect/>
          </a:stretch>
        </p:blipFill>
        <p:spPr>
          <a:xfrm>
            <a:off x="2413000" y="1435457"/>
            <a:ext cx="8017420" cy="4476393"/>
          </a:xfrm>
        </p:spPr>
      </p:pic>
    </p:spTree>
    <p:extLst>
      <p:ext uri="{BB962C8B-B14F-4D97-AF65-F5344CB8AC3E}">
        <p14:creationId xmlns:p14="http://schemas.microsoft.com/office/powerpoint/2010/main" val="323434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6699" y="370811"/>
            <a:ext cx="7315200" cy="1046440"/>
          </a:xfrm>
          <a:prstGeom prst="rect">
            <a:avLst/>
          </a:prstGeom>
          <a:noFill/>
        </p:spPr>
        <p:txBody>
          <a:bodyPr wrap="square">
            <a:spAutoFit/>
          </a:bodyPr>
          <a:lstStyle/>
          <a:p>
            <a:endParaRPr dirty="0"/>
          </a:p>
          <a:p>
            <a:pPr algn="l">
              <a:defRPr sz="4400" b="1">
                <a:solidFill>
                  <a:srgbClr val="00C8FF"/>
                </a:solidFill>
                <a:latin typeface="Consolas"/>
              </a:defRPr>
            </a:pPr>
            <a:r>
              <a:rPr lang="en-IN" sz="4400" dirty="0">
                <a:solidFill>
                  <a:schemeClr val="bg2">
                    <a:lumMod val="10000"/>
                  </a:schemeClr>
                </a:solidFill>
                <a:latin typeface="Times New Roman" panose="02020603050405020304" pitchFamily="18" charset="0"/>
                <a:cs typeface="Times New Roman" panose="02020603050405020304" pitchFamily="18" charset="0"/>
              </a:rPr>
              <a:t>Outline</a:t>
            </a:r>
            <a:endParaRPr sz="44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029564" y="1111329"/>
            <a:ext cx="7315200" cy="4493538"/>
          </a:xfrm>
          <a:prstGeom prst="rect">
            <a:avLst/>
          </a:prstGeom>
          <a:noFill/>
        </p:spPr>
        <p:txBody>
          <a:bodyPr wrap="square">
            <a:spAutoFit/>
          </a:bodyPr>
          <a:lstStyle/>
          <a:p>
            <a:endParaRPr lang="en-IN" sz="2200" dirty="0">
              <a:latin typeface="Times New Roman" panose="02020603050405020304" pitchFamily="18" charset="0"/>
              <a:cs typeface="Times New Roman" panose="02020603050405020304" pitchFamily="18" charset="0"/>
            </a:endParaRPr>
          </a:p>
          <a:p>
            <a:pPr marL="514350" indent="-514350" algn="l">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Introduction</a:t>
            </a:r>
          </a:p>
          <a:p>
            <a:pPr marL="514350" indent="-514350" algn="l">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Problem Statement </a:t>
            </a:r>
          </a:p>
          <a:p>
            <a:pPr marL="514350" indent="-514350" algn="l">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Objective </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Hardware and Software Requirements</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Architecture Diagram</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Time Analysis/Comparison </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Inferencing</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Project Screenshot</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Future Scope</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Conclusion</a:t>
            </a:r>
          </a:p>
          <a:p>
            <a:pPr marL="514350" indent="-514350">
              <a:buFont typeface="+mj-lt"/>
              <a:buAutoNum type="arabicPeriod"/>
              <a:defRPr sz="2800" b="0">
                <a:solidFill>
                  <a:srgbClr val="C8C8C8"/>
                </a:solidFill>
                <a:latin typeface="Consolas"/>
              </a:defRPr>
            </a:pPr>
            <a:r>
              <a:rPr lang="en-IN" sz="2200" dirty="0">
                <a:solidFill>
                  <a:schemeClr val="bg2">
                    <a:lumMod val="10000"/>
                  </a:schemeClr>
                </a:solidFill>
                <a:latin typeface="Times New Roman" panose="02020603050405020304" pitchFamily="18" charset="0"/>
                <a:cs typeface="Times New Roman" panose="02020603050405020304" pitchFamily="18" charset="0"/>
              </a:rPr>
              <a:t>References</a:t>
            </a:r>
          </a:p>
          <a:p>
            <a:pPr marL="514350" indent="-514350">
              <a:buFont typeface="+mj-lt"/>
              <a:buAutoNum type="arabicPeriod"/>
              <a:defRPr sz="2800" b="0">
                <a:solidFill>
                  <a:srgbClr val="C8C8C8"/>
                </a:solidFill>
                <a:latin typeface="Consolas"/>
              </a:defRPr>
            </a:pPr>
            <a:endParaRPr lang="en-IN"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5497A-0018-DAAF-093B-2CC2851DEC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4D828C-D568-2BCE-CD73-4FE5A2DC8C60}"/>
              </a:ext>
            </a:extLst>
          </p:cNvPr>
          <p:cNvSpPr txBox="1"/>
          <p:nvPr/>
        </p:nvSpPr>
        <p:spPr>
          <a:xfrm>
            <a:off x="1236606" y="2596896"/>
            <a:ext cx="9170147" cy="1107996"/>
          </a:xfrm>
          <a:prstGeom prst="rect">
            <a:avLst/>
          </a:prstGeom>
          <a:noFill/>
        </p:spPr>
        <p:txBody>
          <a:bodyPr wrap="square">
            <a:spAutoFit/>
          </a:bodyPr>
          <a:lstStyle/>
          <a:p>
            <a:pPr algn="ctr">
              <a:defRPr sz="3200" b="1">
                <a:solidFill>
                  <a:srgbClr val="00B0F0"/>
                </a:solidFill>
                <a:latin typeface="Consolas"/>
              </a:defRPr>
            </a:pPr>
            <a:r>
              <a:rPr lang="en-IN" sz="6600" dirty="0">
                <a:solidFill>
                  <a:schemeClr val="bg2">
                    <a:lumMod val="10000"/>
                  </a:schemeClr>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281598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8A487-0B4A-4A81-2077-0A8556E520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5F9A29-025D-1008-1CC1-18AD88F2C430}"/>
              </a:ext>
            </a:extLst>
          </p:cNvPr>
          <p:cNvSpPr txBox="1"/>
          <p:nvPr/>
        </p:nvSpPr>
        <p:spPr>
          <a:xfrm>
            <a:off x="1510926" y="648561"/>
            <a:ext cx="9170147" cy="584775"/>
          </a:xfrm>
          <a:prstGeom prst="rect">
            <a:avLst/>
          </a:prstGeom>
          <a:noFill/>
        </p:spPr>
        <p:txBody>
          <a:bodyPr wrap="square">
            <a:spAutoFit/>
          </a:bodyPr>
          <a:lstStyle/>
          <a:p>
            <a:pPr>
              <a:defRPr sz="3200" b="1">
                <a:solidFill>
                  <a:srgbClr val="00B0F0"/>
                </a:solidFill>
                <a:latin typeface="Consolas"/>
              </a:defRPr>
            </a:pPr>
            <a:r>
              <a:rPr lang="en-IN" sz="3200" dirty="0">
                <a:solidFill>
                  <a:schemeClr val="bg2">
                    <a:lumMod val="10000"/>
                  </a:schemeClr>
                </a:solidFill>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A8CDC358-EE2B-5B8C-8C01-1CE59F2018B1}"/>
              </a:ext>
            </a:extLst>
          </p:cNvPr>
          <p:cNvSpPr txBox="1"/>
          <p:nvPr/>
        </p:nvSpPr>
        <p:spPr>
          <a:xfrm>
            <a:off x="1510926" y="1350709"/>
            <a:ext cx="9170146" cy="3477875"/>
          </a:xfrm>
          <a:prstGeom prst="rect">
            <a:avLst/>
          </a:prstGeom>
          <a:noFill/>
        </p:spPr>
        <p:txBody>
          <a:bodyPr wrap="square">
            <a:spAutoFit/>
          </a:bodyPr>
          <a:lstStyle/>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Deep learning models require high computational power due to large datasets and complex architectures.</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Serial training on a single CPU or GPU is time-consuming and inefficient.</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Distributed training enables faster model convergence by parallelizing computation.</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This project focuses on </a:t>
            </a:r>
            <a:r>
              <a:rPr lang="en-US" altLang="en-US" sz="2000" b="1" dirty="0">
                <a:latin typeface="Times New Roman" panose="02020603050405020304" pitchFamily="18" charset="0"/>
                <a:cs typeface="Times New Roman" panose="02020603050405020304" pitchFamily="18" charset="0"/>
              </a:rPr>
              <a:t>distributed image classification</a:t>
            </a:r>
            <a:r>
              <a:rPr lang="en-US" altLang="en-US" sz="2000" dirty="0">
                <a:latin typeface="Times New Roman" panose="02020603050405020304" pitchFamily="18" charset="0"/>
                <a:cs typeface="Times New Roman" panose="02020603050405020304" pitchFamily="18" charset="0"/>
              </a:rPr>
              <a:t> using </a:t>
            </a:r>
            <a:r>
              <a:rPr lang="en-US" altLang="en-US" sz="2000" b="1" dirty="0">
                <a:latin typeface="Times New Roman" panose="02020603050405020304" pitchFamily="18" charset="0"/>
                <a:cs typeface="Times New Roman" panose="02020603050405020304" pitchFamily="18" charset="0"/>
              </a:rPr>
              <a:t>MobileNetV2</a:t>
            </a:r>
            <a:r>
              <a:rPr lang="en-US" altLang="en-US" sz="2000" dirty="0">
                <a:latin typeface="Times New Roman" panose="02020603050405020304" pitchFamily="18" charset="0"/>
                <a:cs typeface="Times New Roman" panose="02020603050405020304" pitchFamily="18" charset="0"/>
              </a:rPr>
              <a:t> on </a:t>
            </a:r>
            <a:r>
              <a:rPr lang="en-US" altLang="en-US" sz="2000" b="1" dirty="0">
                <a:latin typeface="Times New Roman" panose="02020603050405020304" pitchFamily="18" charset="0"/>
                <a:cs typeface="Times New Roman" panose="02020603050405020304" pitchFamily="18" charset="0"/>
              </a:rPr>
              <a:t>CIFAR-10</a:t>
            </a:r>
            <a:r>
              <a:rPr lang="en-US" altLang="en-US" sz="2000" dirty="0">
                <a:latin typeface="Times New Roman" panose="02020603050405020304" pitchFamily="18" charset="0"/>
                <a:cs typeface="Times New Roman" panose="02020603050405020304" pitchFamily="18" charset="0"/>
              </a:rPr>
              <a:t>.</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MPI and PyTorch Distributed Data Parallel (DDP) are used on an HPC environment.</a:t>
            </a:r>
          </a:p>
        </p:txBody>
      </p:sp>
    </p:spTree>
    <p:extLst>
      <p:ext uri="{BB962C8B-B14F-4D97-AF65-F5344CB8AC3E}">
        <p14:creationId xmlns:p14="http://schemas.microsoft.com/office/powerpoint/2010/main" val="4223864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AD4F-6AEE-0DD4-3102-D57090268084}"/>
              </a:ext>
            </a:extLst>
          </p:cNvPr>
          <p:cNvSpPr>
            <a:spLocks noGrp="1"/>
          </p:cNvSpPr>
          <p:nvPr>
            <p:ph type="title"/>
          </p:nvPr>
        </p:nvSpPr>
        <p:spPr/>
        <p:txBody>
          <a:bodyPr/>
          <a:lstStyle/>
          <a:p>
            <a:r>
              <a:rPr lang="en-US" b="1" dirty="0">
                <a:solidFill>
                  <a:schemeClr val="accent2"/>
                </a:solidFill>
              </a:rPr>
              <a:t>Problem Statement</a:t>
            </a:r>
            <a:endParaRPr lang="en-IN" b="1" dirty="0">
              <a:solidFill>
                <a:schemeClr val="accent2"/>
              </a:solidFill>
            </a:endParaRPr>
          </a:p>
        </p:txBody>
      </p:sp>
      <p:sp>
        <p:nvSpPr>
          <p:cNvPr id="4" name="Rectangle 1">
            <a:extLst>
              <a:ext uri="{FF2B5EF4-FFF2-40B4-BE49-F238E27FC236}">
                <a16:creationId xmlns:a16="http://schemas.microsoft.com/office/drawing/2014/main" id="{ED69F318-1B49-72FD-A0DE-5C79B133A538}"/>
              </a:ext>
            </a:extLst>
          </p:cNvPr>
          <p:cNvSpPr>
            <a:spLocks noGrp="1" noChangeArrowheads="1"/>
          </p:cNvSpPr>
          <p:nvPr>
            <p:ph idx="1"/>
          </p:nvPr>
        </p:nvSpPr>
        <p:spPr bwMode="auto">
          <a:xfrm>
            <a:off x="1977645" y="1675180"/>
            <a:ext cx="952696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 deep learning models for image classification requires high computational resources.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Serial training on CPU or a single GPU leads to long training times.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Serial approaches fail to efficiently utilize available hardware resources.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 model complexity increases, scalability becomes a major challenge.</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need for a distributed training approach to reduce execution time.</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GPU acceleration combined with MPI-based distributed computing can address these limitations.</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problem is to design and evaluate a scalable distributed training framework that</a:t>
            </a:r>
          </a:p>
          <a:p>
            <a:pPr defTabSz="914400" eaLnBrk="0" fontAlgn="base" hangingPunct="0">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maintains accuracy while improving performance.</a:t>
            </a:r>
          </a:p>
        </p:txBody>
      </p:sp>
    </p:spTree>
    <p:extLst>
      <p:ext uri="{BB962C8B-B14F-4D97-AF65-F5344CB8AC3E}">
        <p14:creationId xmlns:p14="http://schemas.microsoft.com/office/powerpoint/2010/main" val="90811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211" y="274320"/>
            <a:ext cx="8606589" cy="861774"/>
          </a:xfrm>
          <a:prstGeom prst="rect">
            <a:avLst/>
          </a:prstGeom>
          <a:noFill/>
        </p:spPr>
        <p:txBody>
          <a:bodyPr wrap="square">
            <a:spAutoFit/>
          </a:bodyPr>
          <a:lstStyle/>
          <a:p>
            <a:endParaRPr dirty="0">
              <a:latin typeface="Times New Roman" panose="02020603050405020304" pitchFamily="18" charset="0"/>
              <a:cs typeface="Times New Roman" panose="02020603050405020304" pitchFamily="18" charset="0"/>
            </a:endParaRPr>
          </a:p>
          <a:p>
            <a:pPr algn="l">
              <a:defRPr sz="3200" b="1">
                <a:solidFill>
                  <a:srgbClr val="00B0F0"/>
                </a:solidFill>
                <a:latin typeface="Consolas"/>
              </a:defRPr>
            </a:pPr>
            <a:r>
              <a:rPr lang="en-IN" sz="3200" dirty="0">
                <a:solidFill>
                  <a:srgbClr val="FFC000"/>
                </a:solidFill>
                <a:latin typeface="Times New Roman" panose="02020603050405020304" pitchFamily="18" charset="0"/>
                <a:cs typeface="Times New Roman" panose="02020603050405020304" pitchFamily="18" charset="0"/>
              </a:rPr>
              <a:t>Objective</a:t>
            </a:r>
            <a:endParaRPr sz="3200" dirty="0">
              <a:solidFill>
                <a:srgbClr val="FFC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C530516-71FD-009C-BBAF-19DB3381D331}"/>
              </a:ext>
            </a:extLst>
          </p:cNvPr>
          <p:cNvSpPr txBox="1"/>
          <p:nvPr/>
        </p:nvSpPr>
        <p:spPr>
          <a:xfrm>
            <a:off x="1323844" y="1259145"/>
            <a:ext cx="10049648" cy="5324535"/>
          </a:xfrm>
          <a:prstGeom prst="rect">
            <a:avLst/>
          </a:prstGeom>
          <a:noFill/>
        </p:spPr>
        <p:txBody>
          <a:bodyPr wrap="square">
            <a:spAutoFit/>
          </a:bodyPr>
          <a:lstStyle/>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develop an efficient </a:t>
            </a:r>
            <a:r>
              <a:rPr lang="en-US" altLang="en-US" sz="2000" b="1" dirty="0">
                <a:latin typeface="Times New Roman" panose="02020603050405020304" pitchFamily="18" charset="0"/>
                <a:cs typeface="Times New Roman" panose="02020603050405020304" pitchFamily="18" charset="0"/>
              </a:rPr>
              <a:t>image classification system</a:t>
            </a:r>
            <a:r>
              <a:rPr lang="en-US" altLang="en-US" sz="2000" dirty="0">
                <a:latin typeface="Times New Roman" panose="02020603050405020304" pitchFamily="18" charset="0"/>
                <a:cs typeface="Times New Roman" panose="02020603050405020304" pitchFamily="18" charset="0"/>
              </a:rPr>
              <a:t> using the MobileNetV2 architecture on the CIFAR-10 dataset.</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implement </a:t>
            </a:r>
            <a:r>
              <a:rPr lang="en-US" altLang="en-US" sz="2000" b="1" dirty="0">
                <a:latin typeface="Times New Roman" panose="02020603050405020304" pitchFamily="18" charset="0"/>
                <a:cs typeface="Times New Roman" panose="02020603050405020304" pitchFamily="18" charset="0"/>
              </a:rPr>
              <a:t>serial training</a:t>
            </a:r>
            <a:r>
              <a:rPr lang="en-US" altLang="en-US" sz="2000" dirty="0">
                <a:latin typeface="Times New Roman" panose="02020603050405020304" pitchFamily="18" charset="0"/>
                <a:cs typeface="Times New Roman" panose="02020603050405020304" pitchFamily="18" charset="0"/>
              </a:rPr>
              <a:t> on CPU and single-GPU environments to establish baseline performance metrics.</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design and implement </a:t>
            </a:r>
            <a:r>
              <a:rPr lang="en-US" altLang="en-US" sz="2000" b="1" dirty="0">
                <a:latin typeface="Times New Roman" panose="02020603050405020304" pitchFamily="18" charset="0"/>
                <a:cs typeface="Times New Roman" panose="02020603050405020304" pitchFamily="18" charset="0"/>
              </a:rPr>
              <a:t>distributed multi-GPU training</a:t>
            </a:r>
            <a:r>
              <a:rPr lang="en-US" altLang="en-US" sz="2000" dirty="0">
                <a:latin typeface="Times New Roman" panose="02020603050405020304" pitchFamily="18" charset="0"/>
                <a:cs typeface="Times New Roman" panose="02020603050405020304" pitchFamily="18" charset="0"/>
              </a:rPr>
              <a:t> using MPI and PyTorch Distributed Data Parallel (DDP).</a:t>
            </a:r>
          </a:p>
          <a:p>
            <a:pPr lvl="0" defTabSz="914400" eaLnBrk="0" fontAlgn="base" hangingPunct="0">
              <a:spcBef>
                <a:spcPct val="0"/>
              </a:spcBef>
              <a:spcAft>
                <a:spcPct val="0"/>
              </a:spcAft>
              <a:buFontTx/>
              <a:buChar char="•"/>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analyze and compare </a:t>
            </a:r>
            <a:r>
              <a:rPr lang="en-US" altLang="en-US" sz="2000" b="1" dirty="0">
                <a:latin typeface="Times New Roman" panose="02020603050405020304" pitchFamily="18" charset="0"/>
                <a:cs typeface="Times New Roman" panose="02020603050405020304" pitchFamily="18" charset="0"/>
              </a:rPr>
              <a:t>training time, scalability, and accuracy</a:t>
            </a:r>
            <a:r>
              <a:rPr lang="en-US" altLang="en-US" sz="2000" dirty="0">
                <a:latin typeface="Times New Roman" panose="02020603050405020304" pitchFamily="18" charset="0"/>
                <a:cs typeface="Times New Roman" panose="02020603050405020304" pitchFamily="18" charset="0"/>
              </a:rPr>
              <a:t> between serial and distributed execution modes.</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deploy the trained model using a </a:t>
            </a:r>
            <a:r>
              <a:rPr lang="en-US" altLang="en-US" sz="2000" b="1" dirty="0">
                <a:latin typeface="Times New Roman" panose="02020603050405020304" pitchFamily="18" charset="0"/>
                <a:cs typeface="Times New Roman" panose="02020603050405020304" pitchFamily="18" charset="0"/>
              </a:rPr>
              <a:t>user-friendly inference interface</a:t>
            </a:r>
            <a:r>
              <a:rPr lang="en-US" altLang="en-US" sz="2000" dirty="0">
                <a:latin typeface="Times New Roman" panose="02020603050405020304" pitchFamily="18" charset="0"/>
                <a:cs typeface="Times New Roman" panose="02020603050405020304" pitchFamily="18" charset="0"/>
              </a:rPr>
              <a:t> for real-time image classification.</a:t>
            </a:r>
          </a:p>
          <a:p>
            <a:pPr lvl="0" defTabSz="91440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demonstrate the effective use of </a:t>
            </a:r>
            <a:r>
              <a:rPr lang="en-US" altLang="en-US" sz="2000" b="1" dirty="0">
                <a:latin typeface="Times New Roman" panose="02020603050405020304" pitchFamily="18" charset="0"/>
                <a:cs typeface="Times New Roman" panose="02020603050405020304" pitchFamily="18" charset="0"/>
              </a:rPr>
              <a:t>HPC infrastructure</a:t>
            </a:r>
            <a:r>
              <a:rPr lang="en-US" altLang="en-US" sz="2000" dirty="0">
                <a:latin typeface="Times New Roman" panose="02020603050405020304" pitchFamily="18" charset="0"/>
                <a:cs typeface="Times New Roman" panose="02020603050405020304" pitchFamily="18" charset="0"/>
              </a:rPr>
              <a:t> for scalable and high-performance AI model 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8BEE8-D53B-016A-71E5-3A6C13CAA2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F4F10B-A61F-EE55-A2A9-742C8098612D}"/>
              </a:ext>
            </a:extLst>
          </p:cNvPr>
          <p:cNvSpPr txBox="1"/>
          <p:nvPr/>
        </p:nvSpPr>
        <p:spPr>
          <a:xfrm>
            <a:off x="1155032" y="469721"/>
            <a:ext cx="8863262" cy="861774"/>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pPr>
              <a:defRPr sz="3200" b="1">
                <a:solidFill>
                  <a:srgbClr val="00B0F0"/>
                </a:solidFill>
                <a:latin typeface="Consolas"/>
              </a:defRPr>
            </a:pPr>
            <a:r>
              <a:rPr lang="en-IN" sz="3200" b="1" dirty="0">
                <a:solidFill>
                  <a:schemeClr val="bg2">
                    <a:lumMod val="10000"/>
                  </a:schemeClr>
                </a:solidFill>
                <a:latin typeface="Times New Roman" panose="02020603050405020304" pitchFamily="18" charset="0"/>
                <a:cs typeface="Times New Roman" panose="02020603050405020304" pitchFamily="18" charset="0"/>
              </a:rPr>
              <a:t>Hardware and Software Requirement </a:t>
            </a:r>
            <a:endParaRPr lang="en-IN" sz="3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2" name="Title 8">
            <a:extLst>
              <a:ext uri="{FF2B5EF4-FFF2-40B4-BE49-F238E27FC236}">
                <a16:creationId xmlns:a16="http://schemas.microsoft.com/office/drawing/2014/main" id="{7368EF69-75FF-0D62-689B-0A343A63B80C}"/>
              </a:ext>
            </a:extLst>
          </p:cNvPr>
          <p:cNvSpPr>
            <a:spLocks noGrp="1"/>
          </p:cNvSpPr>
          <p:nvPr>
            <p:ph type="subTitle" idx="1"/>
          </p:nvPr>
        </p:nvSpPr>
        <p:spPr>
          <a:xfrm>
            <a:off x="1155032" y="1636777"/>
            <a:ext cx="9441531" cy="4751502"/>
          </a:xfrm>
        </p:spPr>
        <p:txBody>
          <a:bodyPr>
            <a:noAutofit/>
          </a:bodyPr>
          <a:lstStyle/>
          <a:p>
            <a:pPr algn="l"/>
            <a:r>
              <a:rPr lang="en-US" sz="2000" b="1" dirty="0">
                <a:latin typeface="Times New Roman" panose="02020603050405020304" pitchFamily="18" charset="0"/>
                <a:cs typeface="Times New Roman" panose="02020603050405020304" pitchFamily="18" charset="0"/>
              </a:rPr>
              <a:t>Hardware Requirement : </a:t>
            </a:r>
          </a:p>
          <a:p>
            <a:r>
              <a:rPr lang="en-IN" sz="2000" dirty="0">
                <a:latin typeface="Times New Roman" panose="02020603050405020304" pitchFamily="18" charset="0"/>
                <a:cs typeface="Times New Roman" panose="02020603050405020304" pitchFamily="18" charset="0"/>
              </a:rPr>
              <a:t>PARAM Utkarsh Supercomputer</a:t>
            </a:r>
          </a:p>
          <a:p>
            <a:endParaRPr lang="en-US" sz="200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Software Requirement : </a:t>
            </a:r>
          </a:p>
          <a:p>
            <a:pPr algn="l"/>
            <a:r>
              <a:rPr lang="en-US" sz="2000" dirty="0">
                <a:latin typeface="Times New Roman" panose="02020603050405020304" pitchFamily="18" charset="0"/>
                <a:cs typeface="Times New Roman" panose="02020603050405020304" pitchFamily="18" charset="0"/>
              </a:rPr>
              <a:t>Linux Operating System , Python 3.x , PyTorch , TorchVision , </a:t>
            </a:r>
            <a:r>
              <a:rPr lang="en-US" sz="2000">
                <a:latin typeface="Times New Roman" panose="02020603050405020304" pitchFamily="18" charset="0"/>
                <a:cs typeface="Times New Roman" panose="02020603050405020304" pitchFamily="18" charset="0"/>
              </a:rPr>
              <a:t>MPI , </a:t>
            </a:r>
            <a:r>
              <a:rPr lang="en-US" sz="2000" dirty="0">
                <a:latin typeface="Times New Roman" panose="02020603050405020304" pitchFamily="18" charset="0"/>
                <a:cs typeface="Times New Roman" panose="02020603050405020304" pitchFamily="18" charset="0"/>
              </a:rPr>
              <a:t>Anaconda3 , Gradio</a:t>
            </a: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0855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E8FC-48BE-D826-EA81-9D6C0A0D3F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67C2E8-B447-67CB-66B0-1DF7750DCE39}"/>
              </a:ext>
            </a:extLst>
          </p:cNvPr>
          <p:cNvSpPr txBox="1"/>
          <p:nvPr/>
        </p:nvSpPr>
        <p:spPr>
          <a:xfrm>
            <a:off x="1366787" y="-84842"/>
            <a:ext cx="8863262" cy="861774"/>
          </a:xfrm>
          <a:prstGeom prst="rect">
            <a:avLst/>
          </a:prstGeom>
          <a:noFill/>
        </p:spPr>
        <p:txBody>
          <a:bodyPr wrap="square">
            <a:spAutoFit/>
          </a:bodyPr>
          <a:lstStyle/>
          <a:p>
            <a:endParaRPr dirty="0">
              <a:latin typeface="Times New Roman" panose="02020603050405020304" pitchFamily="18" charset="0"/>
              <a:cs typeface="Times New Roman" panose="02020603050405020304" pitchFamily="18" charset="0"/>
            </a:endParaRPr>
          </a:p>
          <a:p>
            <a:pPr algn="ctr">
              <a:defRPr sz="3200" b="1">
                <a:solidFill>
                  <a:srgbClr val="00B0F0"/>
                </a:solidFill>
                <a:latin typeface="Consolas"/>
              </a:defRPr>
            </a:pPr>
            <a:r>
              <a:rPr lang="en-IN" sz="3200" b="1" dirty="0">
                <a:latin typeface="Times New Roman" panose="02020603050405020304" pitchFamily="18" charset="0"/>
                <a:cs typeface="Times New Roman" panose="02020603050405020304" pitchFamily="18" charset="0"/>
              </a:rPr>
              <a:t>Architecture Diagram</a:t>
            </a:r>
            <a:endParaRPr sz="3200" dirty="0">
              <a:solidFill>
                <a:srgbClr val="FFC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9B53138-85D0-D701-BCF8-91DAB15BC2E0}"/>
              </a:ext>
            </a:extLst>
          </p:cNvPr>
          <p:cNvPicPr>
            <a:picLocks noChangeAspect="1"/>
          </p:cNvPicPr>
          <p:nvPr/>
        </p:nvPicPr>
        <p:blipFill>
          <a:blip r:embed="rId2"/>
          <a:stretch>
            <a:fillRect/>
          </a:stretch>
        </p:blipFill>
        <p:spPr>
          <a:xfrm>
            <a:off x="2839238" y="1064451"/>
            <a:ext cx="6663470" cy="1730120"/>
          </a:xfrm>
          <a:prstGeom prst="rect">
            <a:avLst/>
          </a:prstGeom>
        </p:spPr>
      </p:pic>
      <p:sp>
        <p:nvSpPr>
          <p:cNvPr id="7" name="AutoShape 2">
            <a:extLst>
              <a:ext uri="{FF2B5EF4-FFF2-40B4-BE49-F238E27FC236}">
                <a16:creationId xmlns:a16="http://schemas.microsoft.com/office/drawing/2014/main" id="{D90FDE8C-0B43-253C-B7D6-22482D2FF0F8}"/>
              </a:ext>
            </a:extLst>
          </p:cNvPr>
          <p:cNvSpPr>
            <a:spLocks noChangeAspect="1" noChangeArrowheads="1"/>
          </p:cNvSpPr>
          <p:nvPr/>
        </p:nvSpPr>
        <p:spPr bwMode="auto">
          <a:xfrm>
            <a:off x="3829050" y="2967038"/>
            <a:ext cx="4533900"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76839F13-63AE-CF47-895A-C2ED534D3BF2}"/>
              </a:ext>
            </a:extLst>
          </p:cNvPr>
          <p:cNvPicPr>
            <a:picLocks noChangeAspect="1"/>
          </p:cNvPicPr>
          <p:nvPr/>
        </p:nvPicPr>
        <p:blipFill>
          <a:blip r:embed="rId3"/>
          <a:srcRect l="10105" t="47114" r="9977" b="29949"/>
          <a:stretch>
            <a:fillRect/>
          </a:stretch>
        </p:blipFill>
        <p:spPr>
          <a:xfrm>
            <a:off x="2581445" y="2830661"/>
            <a:ext cx="7179056" cy="1450720"/>
          </a:xfrm>
          <a:prstGeom prst="rect">
            <a:avLst/>
          </a:prstGeom>
        </p:spPr>
      </p:pic>
      <p:pic>
        <p:nvPicPr>
          <p:cNvPr id="15" name="Picture 14">
            <a:extLst>
              <a:ext uri="{FF2B5EF4-FFF2-40B4-BE49-F238E27FC236}">
                <a16:creationId xmlns:a16="http://schemas.microsoft.com/office/drawing/2014/main" id="{069380B2-ADC6-C5FF-AE1C-363873341E64}"/>
              </a:ext>
            </a:extLst>
          </p:cNvPr>
          <p:cNvPicPr>
            <a:picLocks noChangeAspect="1"/>
          </p:cNvPicPr>
          <p:nvPr/>
        </p:nvPicPr>
        <p:blipFill>
          <a:blip r:embed="rId4"/>
          <a:stretch>
            <a:fillRect/>
          </a:stretch>
        </p:blipFill>
        <p:spPr>
          <a:xfrm>
            <a:off x="1698807" y="4885824"/>
            <a:ext cx="4576991" cy="1263715"/>
          </a:xfrm>
          <a:prstGeom prst="rect">
            <a:avLst/>
          </a:prstGeom>
        </p:spPr>
      </p:pic>
      <p:pic>
        <p:nvPicPr>
          <p:cNvPr id="17" name="Picture 16">
            <a:extLst>
              <a:ext uri="{FF2B5EF4-FFF2-40B4-BE49-F238E27FC236}">
                <a16:creationId xmlns:a16="http://schemas.microsoft.com/office/drawing/2014/main" id="{16C759F1-5A9C-CE62-9D96-67A0CD33930F}"/>
              </a:ext>
            </a:extLst>
          </p:cNvPr>
          <p:cNvPicPr>
            <a:picLocks noChangeAspect="1"/>
          </p:cNvPicPr>
          <p:nvPr/>
        </p:nvPicPr>
        <p:blipFill>
          <a:blip r:embed="rId5"/>
          <a:stretch>
            <a:fillRect/>
          </a:stretch>
        </p:blipFill>
        <p:spPr>
          <a:xfrm>
            <a:off x="6574200" y="4999787"/>
            <a:ext cx="4576991" cy="1149752"/>
          </a:xfrm>
          <a:prstGeom prst="rect">
            <a:avLst/>
          </a:prstGeom>
        </p:spPr>
      </p:pic>
      <p:cxnSp>
        <p:nvCxnSpPr>
          <p:cNvPr id="19" name="Straight Arrow Connector 18">
            <a:extLst>
              <a:ext uri="{FF2B5EF4-FFF2-40B4-BE49-F238E27FC236}">
                <a16:creationId xmlns:a16="http://schemas.microsoft.com/office/drawing/2014/main" id="{28C04026-6750-2E7C-E5C8-CCF3865C8656}"/>
              </a:ext>
            </a:extLst>
          </p:cNvPr>
          <p:cNvCxnSpPr/>
          <p:nvPr/>
        </p:nvCxnSpPr>
        <p:spPr>
          <a:xfrm flipH="1">
            <a:off x="4206240" y="4281381"/>
            <a:ext cx="558265" cy="52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B3D21F-AC52-6A8D-E692-EEAD7B649C41}"/>
              </a:ext>
            </a:extLst>
          </p:cNvPr>
          <p:cNvCxnSpPr/>
          <p:nvPr/>
        </p:nvCxnSpPr>
        <p:spPr>
          <a:xfrm>
            <a:off x="8046720" y="4281381"/>
            <a:ext cx="596766" cy="60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9CBD8D0-5527-847C-0A99-F78FD796461E}"/>
              </a:ext>
            </a:extLst>
          </p:cNvPr>
          <p:cNvCxnSpPr/>
          <p:nvPr/>
        </p:nvCxnSpPr>
        <p:spPr>
          <a:xfrm>
            <a:off x="6179419" y="2512194"/>
            <a:ext cx="0" cy="59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013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2859-7241-CED1-C83E-2C2AFC1C7477}"/>
              </a:ext>
            </a:extLst>
          </p:cNvPr>
          <p:cNvSpPr>
            <a:spLocks noGrp="1"/>
          </p:cNvSpPr>
          <p:nvPr>
            <p:ph type="title"/>
          </p:nvPr>
        </p:nvSpPr>
        <p:spPr>
          <a:xfrm>
            <a:off x="2901149" y="161774"/>
            <a:ext cx="8911687" cy="1280890"/>
          </a:xfrm>
        </p:spPr>
        <p:txBody>
          <a:bodyPr/>
          <a:lstStyle/>
          <a:p>
            <a:r>
              <a:rPr lang="en-US" b="1" dirty="0">
                <a:solidFill>
                  <a:schemeClr val="accent2"/>
                </a:solidFill>
              </a:rPr>
              <a:t>CPU serial execution</a:t>
            </a:r>
            <a:endParaRPr lang="en-IN" b="1" dirty="0">
              <a:solidFill>
                <a:schemeClr val="accent2"/>
              </a:solidFill>
            </a:endParaRPr>
          </a:p>
        </p:txBody>
      </p:sp>
      <p:sp>
        <p:nvSpPr>
          <p:cNvPr id="4" name="Rectangle 1">
            <a:extLst>
              <a:ext uri="{FF2B5EF4-FFF2-40B4-BE49-F238E27FC236}">
                <a16:creationId xmlns:a16="http://schemas.microsoft.com/office/drawing/2014/main" id="{9BEBC163-8B64-8AA5-2A3C-7009794804B7}"/>
              </a:ext>
            </a:extLst>
          </p:cNvPr>
          <p:cNvSpPr>
            <a:spLocks noGrp="1" noChangeArrowheads="1"/>
          </p:cNvSpPr>
          <p:nvPr>
            <p:ph idx="1"/>
          </p:nvPr>
        </p:nvSpPr>
        <p:spPr bwMode="auto">
          <a:xfrm>
            <a:off x="1497583" y="1536174"/>
            <a:ext cx="47902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size:</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Images resized from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32×32 → 224×224</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augmentation (training):</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crop, flip, color change, rotation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Normalization: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ImageNet mean and standard deviation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framework:</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PyTorch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MobileNetV2 (pretrained on ImageNet)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Transfer learning:</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layer changed from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1000 → 10 classes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3B3AB188-3AEF-1E0A-4174-ADD9E9171C4C}"/>
              </a:ext>
            </a:extLst>
          </p:cNvPr>
          <p:cNvSpPr txBox="1"/>
          <p:nvPr/>
        </p:nvSpPr>
        <p:spPr>
          <a:xfrm>
            <a:off x="6287784" y="1733278"/>
            <a:ext cx="5291191" cy="2862322"/>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Loss function:</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CrossEntropyLoss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Optimizer:</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Adam optimizer (learning rate = 0.0001)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Learning rate scheduler:</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StepLR (reduces LR after every 10 epochs)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Batch size: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128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 type: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Serial training (single process, no MPI/DDP) </a:t>
            </a:r>
          </a:p>
        </p:txBody>
      </p:sp>
    </p:spTree>
    <p:extLst>
      <p:ext uri="{BB962C8B-B14F-4D97-AF65-F5344CB8AC3E}">
        <p14:creationId xmlns:p14="http://schemas.microsoft.com/office/powerpoint/2010/main" val="359322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3689-1396-74B2-1970-5595B57DE7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5986BC-264A-A766-2162-B5170AB28FC2}"/>
              </a:ext>
            </a:extLst>
          </p:cNvPr>
          <p:cNvSpPr txBox="1"/>
          <p:nvPr/>
        </p:nvSpPr>
        <p:spPr>
          <a:xfrm>
            <a:off x="1510926" y="442588"/>
            <a:ext cx="9170147" cy="584775"/>
          </a:xfrm>
          <a:prstGeom prst="rect">
            <a:avLst/>
          </a:prstGeom>
          <a:noFill/>
        </p:spPr>
        <p:txBody>
          <a:bodyPr wrap="square">
            <a:spAutoFit/>
          </a:bodyPr>
          <a:lstStyle/>
          <a:p>
            <a:pPr algn="ctr">
              <a:defRPr sz="3200" b="1">
                <a:solidFill>
                  <a:srgbClr val="00B0F0"/>
                </a:solidFill>
                <a:latin typeface="Consolas"/>
              </a:defRPr>
            </a:pPr>
            <a:r>
              <a:rPr lang="en-IN" sz="3200" dirty="0">
                <a:solidFill>
                  <a:srgbClr val="FFC000"/>
                </a:solidFill>
                <a:latin typeface="Times New Roman" panose="02020603050405020304" pitchFamily="18" charset="0"/>
                <a:cs typeface="Times New Roman" panose="02020603050405020304" pitchFamily="18" charset="0"/>
              </a:rPr>
              <a:t>CPU Serial</a:t>
            </a:r>
          </a:p>
        </p:txBody>
      </p:sp>
      <p:pic>
        <p:nvPicPr>
          <p:cNvPr id="4" name="Picture 3">
            <a:extLst>
              <a:ext uri="{FF2B5EF4-FFF2-40B4-BE49-F238E27FC236}">
                <a16:creationId xmlns:a16="http://schemas.microsoft.com/office/drawing/2014/main" id="{8BCFF94F-1C87-4664-DEDB-CCAE64381DF7}"/>
              </a:ext>
            </a:extLst>
          </p:cNvPr>
          <p:cNvPicPr>
            <a:picLocks noChangeAspect="1"/>
          </p:cNvPicPr>
          <p:nvPr/>
        </p:nvPicPr>
        <p:blipFill>
          <a:blip r:embed="rId2"/>
          <a:stretch>
            <a:fillRect/>
          </a:stretch>
        </p:blipFill>
        <p:spPr>
          <a:xfrm>
            <a:off x="1900719" y="1189093"/>
            <a:ext cx="8681663" cy="5437738"/>
          </a:xfrm>
          <a:prstGeom prst="rect">
            <a:avLst/>
          </a:prstGeom>
        </p:spPr>
      </p:pic>
    </p:spTree>
    <p:extLst>
      <p:ext uri="{BB962C8B-B14F-4D97-AF65-F5344CB8AC3E}">
        <p14:creationId xmlns:p14="http://schemas.microsoft.com/office/powerpoint/2010/main" val="921841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608</TotalTime>
  <Words>1009</Words>
  <Application>Microsoft Office PowerPoint</Application>
  <PresentationFormat>Widescreen</PresentationFormat>
  <Paragraphs>168</Paragraphs>
  <Slides>20</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MT</vt:lpstr>
      <vt:lpstr>Calibri</vt:lpstr>
      <vt:lpstr>Century Gothic</vt:lpstr>
      <vt:lpstr>Consolas</vt:lpstr>
      <vt:lpstr>Times New Roman</vt:lpstr>
      <vt:lpstr>Wingdings 3</vt:lpstr>
      <vt:lpstr>Wisp</vt:lpstr>
      <vt:lpstr>   Center for Development of Advance Computing   </vt:lpstr>
      <vt:lpstr>PowerPoint Presentation</vt:lpstr>
      <vt:lpstr>PowerPoint Presentation</vt:lpstr>
      <vt:lpstr>Problem Statement</vt:lpstr>
      <vt:lpstr>PowerPoint Presentation</vt:lpstr>
      <vt:lpstr>PowerPoint Presentation</vt:lpstr>
      <vt:lpstr>PowerPoint Presentation</vt:lpstr>
      <vt:lpstr>CPU serial execution</vt:lpstr>
      <vt:lpstr>PowerPoint Presentation</vt:lpstr>
      <vt:lpstr>PowerPoint Presentation</vt:lpstr>
      <vt:lpstr>Distributed execution</vt:lpstr>
      <vt:lpstr>PowerPoint Presentation</vt:lpstr>
      <vt:lpstr>PowerPoint Presentation</vt:lpstr>
      <vt:lpstr>PowerPoint Presentation</vt:lpstr>
      <vt:lpstr>Inferencing</vt:lpstr>
      <vt:lpstr>PowerPoint Presentation</vt:lpstr>
      <vt:lpstr>PowerPoint Presentation</vt:lpstr>
      <vt:lpstr>Cluster </vt:lpstr>
      <vt:lpstr>Cluster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Center for Development of Advance Computing   </dc:title>
  <dc:creator>Kisan Jadhav</dc:creator>
  <cp:lastModifiedBy>Nikita Nasre</cp:lastModifiedBy>
  <cp:revision>32</cp:revision>
  <dcterms:created xsi:type="dcterms:W3CDTF">2025-04-22T18:31:43Z</dcterms:created>
  <dcterms:modified xsi:type="dcterms:W3CDTF">2025-12-19T05:35:10Z</dcterms:modified>
</cp:coreProperties>
</file>